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56" r:id="rId2"/>
    <p:sldId id="257" r:id="rId3"/>
    <p:sldId id="259" r:id="rId4"/>
    <p:sldId id="260" r:id="rId5"/>
    <p:sldId id="258" r:id="rId6"/>
    <p:sldId id="261" r:id="rId7"/>
    <p:sldId id="262" r:id="rId8"/>
    <p:sldId id="263" r:id="rId9"/>
    <p:sldId id="265" r:id="rId10"/>
    <p:sldId id="266" r:id="rId11"/>
    <p:sldId id="264"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52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buella\Dropbox\Mat_files\+RMSE_F_RR\Combine_NARX\Comparison_Class_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96861329833771"/>
          <c:y val="0.15167403619964087"/>
          <c:w val="0.81339063867016625"/>
          <c:h val="0.6364344142497228"/>
        </c:manualLayout>
      </c:layout>
      <c:barChart>
        <c:barDir val="col"/>
        <c:grouping val="clustered"/>
        <c:varyColors val="0"/>
        <c:ser>
          <c:idx val="0"/>
          <c:order val="0"/>
          <c:tx>
            <c:strRef>
              <c:f>Comparison!$BM$16</c:f>
              <c:strCache>
                <c:ptCount val="1"/>
                <c:pt idx="0">
                  <c:v>Precision (%)</c:v>
                </c:pt>
              </c:strCache>
            </c:strRef>
          </c:tx>
          <c:spPr>
            <a:solidFill>
              <a:schemeClr val="accent1"/>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Comparison!$BM$19:$BM$38</c:f>
              <c:numCache>
                <c:formatCode>0%</c:formatCode>
                <c:ptCount val="9"/>
                <c:pt idx="0">
                  <c:v>0.62</c:v>
                </c:pt>
                <c:pt idx="1">
                  <c:v>0.65</c:v>
                </c:pt>
                <c:pt idx="2">
                  <c:v>0.72619047619047605</c:v>
                </c:pt>
                <c:pt idx="3">
                  <c:v>0.68493150684931503</c:v>
                </c:pt>
                <c:pt idx="4">
                  <c:v>0.79</c:v>
                </c:pt>
                <c:pt idx="5">
                  <c:v>0.79</c:v>
                </c:pt>
                <c:pt idx="6">
                  <c:v>0.77</c:v>
                </c:pt>
                <c:pt idx="7">
                  <c:v>0.7</c:v>
                </c:pt>
                <c:pt idx="8">
                  <c:v>0.79</c:v>
                </c:pt>
              </c:numCache>
            </c:numRef>
          </c:val>
          <c:extLst>
            <c:ext xmlns:c16="http://schemas.microsoft.com/office/drawing/2014/chart" uri="{C3380CC4-5D6E-409C-BE32-E72D297353CC}">
              <c16:uniqueId val="{00000000-26B1-4E3F-B308-81C68F4569E4}"/>
            </c:ext>
          </c:extLst>
        </c:ser>
        <c:ser>
          <c:idx val="1"/>
          <c:order val="1"/>
          <c:tx>
            <c:strRef>
              <c:f>Comparison!$BN$16</c:f>
              <c:strCache>
                <c:ptCount val="1"/>
                <c:pt idx="0">
                  <c:v>Recall (%)</c:v>
                </c:pt>
              </c:strCache>
            </c:strRef>
          </c:tx>
          <c:spPr>
            <a:solidFill>
              <a:srgbClr val="FFC00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Comparison!$BN$19:$BN$38</c:f>
              <c:numCache>
                <c:formatCode>0%</c:formatCode>
                <c:ptCount val="9"/>
                <c:pt idx="0">
                  <c:v>0.43209876543209874</c:v>
                </c:pt>
                <c:pt idx="1">
                  <c:v>0.39506172839506171</c:v>
                </c:pt>
                <c:pt idx="2">
                  <c:v>0.37654320987654322</c:v>
                </c:pt>
                <c:pt idx="3">
                  <c:v>0.30864197530864196</c:v>
                </c:pt>
                <c:pt idx="4">
                  <c:v>0.30246913580246915</c:v>
                </c:pt>
                <c:pt idx="5">
                  <c:v>0.43209876543209874</c:v>
                </c:pt>
                <c:pt idx="6">
                  <c:v>0.42592592592592593</c:v>
                </c:pt>
                <c:pt idx="7">
                  <c:v>0.37654320987654322</c:v>
                </c:pt>
                <c:pt idx="8">
                  <c:v>0.5</c:v>
                </c:pt>
              </c:numCache>
            </c:numRef>
          </c:val>
          <c:extLst>
            <c:ext xmlns:c16="http://schemas.microsoft.com/office/drawing/2014/chart" uri="{C3380CC4-5D6E-409C-BE32-E72D297353CC}">
              <c16:uniqueId val="{00000001-26B1-4E3F-B308-81C68F4569E4}"/>
            </c:ext>
          </c:extLst>
        </c:ser>
        <c:ser>
          <c:idx val="2"/>
          <c:order val="2"/>
          <c:tx>
            <c:strRef>
              <c:f>Comparison!$BO$16</c:f>
              <c:strCache>
                <c:ptCount val="1"/>
                <c:pt idx="0">
                  <c:v>Balanced Precision (%)</c:v>
                </c:pt>
              </c:strCache>
            </c:strRef>
          </c:tx>
          <c:spPr>
            <a:solidFill>
              <a:schemeClr val="accent3"/>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Comparison!$BO$19:$BO$38</c:f>
              <c:numCache>
                <c:formatCode>0%</c:formatCode>
                <c:ptCount val="9"/>
                <c:pt idx="0">
                  <c:v>0.75</c:v>
                </c:pt>
                <c:pt idx="1">
                  <c:v>0.78</c:v>
                </c:pt>
                <c:pt idx="2">
                  <c:v>0.79561708601256598</c:v>
                </c:pt>
                <c:pt idx="3">
                  <c:v>0.78073573062453905</c:v>
                </c:pt>
                <c:pt idx="4">
                  <c:v>0.59</c:v>
                </c:pt>
                <c:pt idx="5">
                  <c:v>0.8</c:v>
                </c:pt>
                <c:pt idx="6">
                  <c:v>0.8</c:v>
                </c:pt>
                <c:pt idx="7">
                  <c:v>0.78</c:v>
                </c:pt>
                <c:pt idx="8">
                  <c:v>0.87</c:v>
                </c:pt>
              </c:numCache>
            </c:numRef>
          </c:val>
          <c:extLst>
            <c:ext xmlns:c16="http://schemas.microsoft.com/office/drawing/2014/chart" uri="{C3380CC4-5D6E-409C-BE32-E72D297353CC}">
              <c16:uniqueId val="{00000002-26B1-4E3F-B308-81C68F4569E4}"/>
            </c:ext>
          </c:extLst>
        </c:ser>
        <c:ser>
          <c:idx val="3"/>
          <c:order val="3"/>
          <c:tx>
            <c:strRef>
              <c:f>Comparison!$BP$16</c:f>
              <c:strCache>
                <c:ptCount val="1"/>
                <c:pt idx="0">
                  <c:v> F1-Score </c:v>
                </c:pt>
              </c:strCache>
            </c:strRef>
          </c:tx>
          <c:spPr>
            <a:solidFill>
              <a:srgbClr val="92D05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Comparison!$BP$19:$BP$38</c:f>
              <c:numCache>
                <c:formatCode>0%</c:formatCode>
                <c:ptCount val="9"/>
                <c:pt idx="0">
                  <c:v>0.50927012438394736</c:v>
                </c:pt>
                <c:pt idx="1">
                  <c:v>0.49143532191376266</c:v>
                </c:pt>
                <c:pt idx="2">
                  <c:v>0.49593495934959336</c:v>
                </c:pt>
                <c:pt idx="3">
                  <c:v>0.42553191489361702</c:v>
                </c:pt>
                <c:pt idx="4">
                  <c:v>0.4374505593852413</c:v>
                </c:pt>
                <c:pt idx="5">
                  <c:v>0.55864228709970698</c:v>
                </c:pt>
                <c:pt idx="6">
                  <c:v>0.54846701765252392</c:v>
                </c:pt>
                <c:pt idx="7">
                  <c:v>0.48967889908256873</c:v>
                </c:pt>
                <c:pt idx="8">
                  <c:v>0.6135782596345043</c:v>
                </c:pt>
              </c:numCache>
            </c:numRef>
          </c:val>
          <c:extLst>
            <c:ext xmlns:c16="http://schemas.microsoft.com/office/drawing/2014/chart" uri="{C3380CC4-5D6E-409C-BE32-E72D297353CC}">
              <c16:uniqueId val="{00000003-26B1-4E3F-B308-81C68F4569E4}"/>
            </c:ext>
          </c:extLst>
        </c:ser>
        <c:ser>
          <c:idx val="4"/>
          <c:order val="4"/>
          <c:tx>
            <c:strRef>
              <c:f>Comparison!$BQ$18</c:f>
              <c:strCache>
                <c:ptCount val="1"/>
                <c:pt idx="0">
                  <c:v>Pad</c:v>
                </c:pt>
              </c:strCache>
            </c:strRef>
          </c:tx>
          <c:spPr>
            <a:solidFill>
              <a:schemeClr val="accent5"/>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Comparison!$BQ$22:$BQ$41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26B1-4E3F-B308-81C68F4569E4}"/>
            </c:ext>
          </c:extLst>
        </c:ser>
        <c:dLbls>
          <c:showLegendKey val="0"/>
          <c:showVal val="0"/>
          <c:showCatName val="0"/>
          <c:showSerName val="0"/>
          <c:showPercent val="0"/>
          <c:showBubbleSize val="0"/>
        </c:dLbls>
        <c:gapWidth val="219"/>
        <c:overlap val="-27"/>
        <c:axId val="500231784"/>
        <c:axId val="500231128"/>
      </c:barChart>
      <c:barChart>
        <c:barDir val="col"/>
        <c:grouping val="clustered"/>
        <c:varyColors val="0"/>
        <c:ser>
          <c:idx val="5"/>
          <c:order val="5"/>
          <c:tx>
            <c:strRef>
              <c:f>Comparison!$BR$18</c:f>
              <c:strCache>
                <c:ptCount val="1"/>
                <c:pt idx="0">
                  <c:v>Pad</c:v>
                </c:pt>
              </c:strCache>
            </c:strRef>
          </c:tx>
          <c:spPr>
            <a:solidFill>
              <a:schemeClr val="accent6"/>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Comparison!$BR$22:$BR$41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26B1-4E3F-B308-81C68F4569E4}"/>
            </c:ext>
          </c:extLst>
        </c:ser>
        <c:ser>
          <c:idx val="6"/>
          <c:order val="6"/>
          <c:tx>
            <c:strRef>
              <c:f>Comparison!$BS$18</c:f>
              <c:strCache>
                <c:ptCount val="1"/>
                <c:pt idx="0">
                  <c:v>Pad</c:v>
                </c:pt>
              </c:strCache>
            </c:strRef>
          </c:tx>
          <c:spPr>
            <a:solidFill>
              <a:schemeClr val="accent1">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Comparison!$BS$22:$BS$41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6-26B1-4E3F-B308-81C68F4569E4}"/>
            </c:ext>
          </c:extLst>
        </c:ser>
        <c:ser>
          <c:idx val="7"/>
          <c:order val="7"/>
          <c:tx>
            <c:strRef>
              <c:f>Comparison!$BT$18</c:f>
              <c:strCache>
                <c:ptCount val="1"/>
                <c:pt idx="0">
                  <c:v>Pad</c:v>
                </c:pt>
              </c:strCache>
            </c:strRef>
          </c:tx>
          <c:spPr>
            <a:solidFill>
              <a:schemeClr val="accent2">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Comparison!$BT$22:$BT$41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26B1-4E3F-B308-81C68F4569E4}"/>
            </c:ext>
          </c:extLst>
        </c:ser>
        <c:ser>
          <c:idx val="8"/>
          <c:order val="8"/>
          <c:tx>
            <c:strRef>
              <c:f>Comparison!$BU$18</c:f>
              <c:strCache>
                <c:ptCount val="1"/>
                <c:pt idx="0">
                  <c:v>Pad</c:v>
                </c:pt>
              </c:strCache>
            </c:strRef>
          </c:tx>
          <c:spPr>
            <a:solidFill>
              <a:schemeClr val="accent3">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Comparison!$BU$22:$BU$41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8-26B1-4E3F-B308-81C68F4569E4}"/>
            </c:ext>
          </c:extLst>
        </c:ser>
        <c:ser>
          <c:idx val="9"/>
          <c:order val="9"/>
          <c:tx>
            <c:strRef>
              <c:f>Comparison!$BV$16</c:f>
              <c:strCache>
                <c:ptCount val="1"/>
                <c:pt idx="0">
                  <c:v>Diff(True-False)</c:v>
                </c:pt>
              </c:strCache>
            </c:strRef>
          </c:tx>
          <c:spPr>
            <a:solidFill>
              <a:srgbClr val="FF0000"/>
            </a:solidFill>
            <a:ln>
              <a:solidFill>
                <a:srgbClr val="FF0000"/>
              </a:solidFill>
            </a:ln>
            <a:effectLst/>
          </c:spPr>
          <c:invertIfNegative val="0"/>
          <c:dLbls>
            <c:dLbl>
              <c:idx val="0"/>
              <c:layout>
                <c:manualLayout>
                  <c:x val="4.166666666666666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6B1-4E3F-B308-81C68F4569E4}"/>
                </c:ext>
              </c:extLst>
            </c:dLbl>
            <c:dLbl>
              <c:idx val="1"/>
              <c:layout>
                <c:manualLayout>
                  <c:x val="4.1666666666666666E-3"/>
                  <c:y val="8.83879977914600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6B1-4E3F-B308-81C68F4569E4}"/>
                </c:ext>
              </c:extLst>
            </c:dLbl>
            <c:dLbl>
              <c:idx val="3"/>
              <c:layout>
                <c:manualLayout>
                  <c:x val="2.77777777777767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6B1-4E3F-B308-81C68F4569E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Comparison!$BV$19:$BV$38</c:f>
              <c:numCache>
                <c:formatCode>General</c:formatCode>
                <c:ptCount val="9"/>
                <c:pt idx="0">
                  <c:v>27</c:v>
                </c:pt>
                <c:pt idx="1">
                  <c:v>30</c:v>
                </c:pt>
                <c:pt idx="2">
                  <c:v>38</c:v>
                </c:pt>
                <c:pt idx="3">
                  <c:v>27</c:v>
                </c:pt>
                <c:pt idx="4">
                  <c:v>36</c:v>
                </c:pt>
                <c:pt idx="5">
                  <c:v>51</c:v>
                </c:pt>
                <c:pt idx="6">
                  <c:v>48</c:v>
                </c:pt>
                <c:pt idx="7">
                  <c:v>35</c:v>
                </c:pt>
                <c:pt idx="8">
                  <c:v>60</c:v>
                </c:pt>
              </c:numCache>
            </c:numRef>
          </c:val>
          <c:extLst>
            <c:ext xmlns:c16="http://schemas.microsoft.com/office/drawing/2014/chart" uri="{C3380CC4-5D6E-409C-BE32-E72D297353CC}">
              <c16:uniqueId val="{0000000C-26B1-4E3F-B308-81C68F4569E4}"/>
            </c:ext>
          </c:extLst>
        </c:ser>
        <c:dLbls>
          <c:showLegendKey val="0"/>
          <c:showVal val="0"/>
          <c:showCatName val="0"/>
          <c:showSerName val="0"/>
          <c:showPercent val="0"/>
          <c:showBubbleSize val="0"/>
        </c:dLbls>
        <c:gapWidth val="219"/>
        <c:overlap val="-27"/>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t>Percentage (%)</a:t>
                </a:r>
              </a:p>
            </c:rich>
          </c:tx>
          <c:layout>
            <c:manualLayout>
              <c:xMode val="edge"/>
              <c:yMode val="edge"/>
              <c:x val="2.1570538057742783E-2"/>
              <c:y val="0.32861335238740386"/>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in val="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600" dirty="0">
                    <a:solidFill>
                      <a:srgbClr val="FF0000"/>
                    </a:solidFill>
                  </a:rPr>
                  <a:t>Diff.</a:t>
                </a:r>
                <a:r>
                  <a:rPr lang="en-US" sz="1600" baseline="0" dirty="0">
                    <a:solidFill>
                      <a:srgbClr val="FF0000"/>
                    </a:solidFill>
                  </a:rPr>
                  <a:t> index</a:t>
                </a:r>
                <a:endParaRPr lang="en-US" sz="1600" dirty="0">
                  <a:solidFill>
                    <a:srgbClr val="FF0000"/>
                  </a:solidFill>
                </a:endParaRPr>
              </a:p>
            </c:rich>
          </c:tx>
          <c:layout>
            <c:manualLayout>
              <c:xMode val="edge"/>
              <c:yMode val="edge"/>
              <c:x val="0.96682556867891511"/>
              <c:y val="0.336878442144139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 val="autoZero"/>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9.266141732283463E-2"/>
          <c:y val="5.4076287425705354E-2"/>
          <c:w val="0.87236975065616795"/>
          <c:h val="5.711302823606365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C95CA2F0-D84A-8849-BE84-E8858F236180}">
      <dgm:prSet phldrT="[Text]" custT="1"/>
      <dgm:spPr/>
      <dgm:t>
        <a:bodyPr/>
        <a:lstStyle/>
        <a:p>
          <a:pPr marL="0" lvl="0" indent="0" algn="ctr" defTabSz="889000">
            <a:lnSpc>
              <a:spcPct val="90000"/>
            </a:lnSpc>
            <a:spcBef>
              <a:spcPct val="0"/>
            </a:spcBef>
            <a:spcAft>
              <a:spcPct val="35000"/>
            </a:spcAft>
            <a:buNone/>
          </a:pPr>
          <a:r>
            <a:rPr lang="en-US" sz="1800" b="1" i="0" kern="1200" dirty="0">
              <a:latin typeface="Times New Roman" charset="0"/>
              <a:ea typeface="Times New Roman" charset="0"/>
              <a:cs typeface="Times New Roman" charset="0"/>
            </a:rPr>
            <a:t>Results and Evaluation</a:t>
          </a:r>
        </a:p>
      </dgm:t>
    </dgm:pt>
    <dgm:pt modelId="{01696AF9-D0A3-D249-921E-E3FB57A9DAB4}" type="parTrans" cxnId="{A34CD88F-5994-AB43-8B48-E526EC4A1BC1}">
      <dgm:prSet/>
      <dgm:spPr/>
      <dgm:t>
        <a:bodyPr/>
        <a:lstStyle/>
        <a:p>
          <a:endParaRPr lang="en-US"/>
        </a:p>
      </dgm:t>
    </dgm:pt>
    <dgm:pt modelId="{69A17BC4-C157-724F-B984-8B4219A88B69}" type="sibTrans" cxnId="{A34CD88F-5994-AB43-8B48-E526EC4A1BC1}">
      <dgm:prSet/>
      <dgm:spPr/>
      <dgm:t>
        <a:bodyPr/>
        <a:lstStyle/>
        <a:p>
          <a:endParaRPr lang="en-US"/>
        </a:p>
      </dgm:t>
    </dgm:pt>
    <dgm:pt modelId="{438E0BF3-AA92-434B-9FAA-78058C360696}">
      <dgm:prSet phldrT="[Text]" custT="1"/>
      <dgm:spPr/>
      <dgm:t>
        <a:bodyPr/>
        <a:lstStyle/>
        <a:p>
          <a:r>
            <a:rPr lang="en-US" sz="1800" b="1" i="0" dirty="0">
              <a:latin typeface="Times New Roman" charset="0"/>
              <a:ea typeface="Times New Roman" charset="0"/>
              <a:cs typeface="Times New Roman" charset="0"/>
            </a:rPr>
            <a:t>Definition of Solar Power Ramp Events</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1800"/>
        </a:p>
      </dgm:t>
    </dgm:pt>
    <dgm:pt modelId="{63F7BB33-DDA3-E042-AB37-77FF22E7BC15}">
      <dgm:prSet phldrT="[Text]" custT="1"/>
      <dgm:spPr/>
      <dgm:t>
        <a:bodyPr/>
        <a:lstStyle/>
        <a:p>
          <a:r>
            <a:rPr lang="en-US" sz="2400" b="1" i="0">
              <a:latin typeface="Times New Roman" charset="0"/>
              <a:ea typeface="Times New Roman" charset="0"/>
              <a:cs typeface="Times New Roman" charset="0"/>
            </a:rPr>
            <a:t>Presentation Layout</a:t>
          </a:r>
          <a:endParaRPr lang="en-US" sz="2400" dirty="0"/>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34EFA675-F812-4B65-8E6D-E49CD1A58C36}">
      <dgm:prSet phldrT="[Text]" custT="1"/>
      <dgm:spPr/>
      <dgm:t>
        <a:bodyPr/>
        <a:lstStyle/>
        <a:p>
          <a:r>
            <a:rPr lang="en-US" sz="1800" b="1" dirty="0">
              <a:latin typeface="Times New Roman" panose="02020603050405020304" pitchFamily="18" charset="0"/>
              <a:cs typeface="Times New Roman" panose="02020603050405020304" pitchFamily="18" charset="0"/>
            </a:rPr>
            <a:t>Potential Applications</a:t>
          </a:r>
          <a:endParaRPr lang="en-US" sz="1800" b="1" i="0" dirty="0">
            <a:latin typeface="Times New Roman" charset="0"/>
            <a:ea typeface="Times New Roman" charset="0"/>
            <a:cs typeface="Times New Roman" charset="0"/>
          </a:endParaRPr>
        </a:p>
      </dgm:t>
    </dgm:pt>
    <dgm:pt modelId="{CCAD29D6-21FB-4C63-9BF2-AD4FDFF1AD3E}" type="sibTrans" cxnId="{7A01F430-1475-4762-9238-130D798E7BFB}">
      <dgm:prSet/>
      <dgm:spPr/>
      <dgm:t>
        <a:bodyPr/>
        <a:lstStyle/>
        <a:p>
          <a:endParaRPr lang="en-US"/>
        </a:p>
      </dgm:t>
    </dgm:pt>
    <dgm:pt modelId="{4F3C9E5D-B9C5-46D6-9B58-0515034161A6}" type="parTrans" cxnId="{7A01F430-1475-4762-9238-130D798E7BFB}">
      <dgm:prSet/>
      <dgm:spPr/>
      <dgm:t>
        <a:bodyPr/>
        <a:lstStyle/>
        <a:p>
          <a:endParaRPr lang="en-US"/>
        </a:p>
      </dgm:t>
    </dgm:pt>
    <dgm:pt modelId="{73C9CE6E-3697-4B3D-A09D-40EE83585E29}">
      <dgm:prSet phldrT="[Text]" custT="1"/>
      <dgm:spPr/>
      <dgm:t>
        <a:bodyPr/>
        <a:lstStyle/>
        <a:p>
          <a:r>
            <a:rPr lang="en-US" sz="1800" b="1" i="0" dirty="0">
              <a:latin typeface="Times New Roman" charset="0"/>
              <a:ea typeface="Times New Roman" charset="0"/>
              <a:cs typeface="Times New Roman" charset="0"/>
            </a:rPr>
            <a:t>Methodology</a:t>
          </a:r>
        </a:p>
      </dgm:t>
    </dgm:pt>
    <dgm:pt modelId="{E11DA52B-B4BD-4F9A-82D9-3CED14B21E61}" type="parTrans" cxnId="{6A26C72B-ABA8-4F0E-AF47-DC36939C00C8}">
      <dgm:prSet/>
      <dgm:spPr/>
      <dgm:t>
        <a:bodyPr/>
        <a:lstStyle/>
        <a:p>
          <a:endParaRPr lang="en-US"/>
        </a:p>
      </dgm:t>
    </dgm:pt>
    <dgm:pt modelId="{FAA5CDF4-3F7C-4116-98C8-E8E0324253CF}" type="sibTrans" cxnId="{6A26C72B-ABA8-4F0E-AF47-DC36939C00C8}">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74167" custScaleY="46081" custLinFactNeighborX="-3081" custLinFactNeighborY="-39577">
        <dgm:presLayoutVars>
          <dgm:chPref val="3"/>
        </dgm:presLayoutVars>
      </dgm:prSet>
      <dgm:spPr/>
    </dgm:pt>
    <dgm:pt modelId="{25B93E6D-CBFF-9A4E-9942-963456519F4E}" type="pres">
      <dgm:prSet presAssocID="{63F7BB33-DDA3-E042-AB37-77FF22E7BC15}" presName="rootConnector1" presStyleLbl="node1" presStyleIdx="0" presStyleCnt="0"/>
      <dgm:spPr/>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4"/>
      <dgm:spPr/>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4" custScaleX="71663" custScaleY="63253" custLinFactNeighborX="-326">
        <dgm:presLayoutVars>
          <dgm:chPref val="3"/>
        </dgm:presLayoutVars>
      </dgm:prSet>
      <dgm:spPr/>
    </dgm:pt>
    <dgm:pt modelId="{21C6FC21-A5C3-A146-BC26-081A5525D315}" type="pres">
      <dgm:prSet presAssocID="{438E0BF3-AA92-434B-9FAA-78058C360696}" presName="rootConnector" presStyleLbl="node2" presStyleIdx="0" presStyleCnt="4"/>
      <dgm:spPr/>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0D8D361D-A7F1-4F23-A05F-EE69E971A6B1}" type="pres">
      <dgm:prSet presAssocID="{4F3C9E5D-B9C5-46D6-9B58-0515034161A6}" presName="Name37" presStyleLbl="parChTrans1D2" presStyleIdx="1" presStyleCnt="4"/>
      <dgm:spPr/>
    </dgm:pt>
    <dgm:pt modelId="{58AAC0FF-ED11-480E-807E-8C2504FF5BEC}" type="pres">
      <dgm:prSet presAssocID="{34EFA675-F812-4B65-8E6D-E49CD1A58C36}" presName="hierRoot2" presStyleCnt="0">
        <dgm:presLayoutVars>
          <dgm:hierBranch val="init"/>
        </dgm:presLayoutVars>
      </dgm:prSet>
      <dgm:spPr/>
    </dgm:pt>
    <dgm:pt modelId="{0988ECC2-4B06-4769-8E14-8B6020A997EF}" type="pres">
      <dgm:prSet presAssocID="{34EFA675-F812-4B65-8E6D-E49CD1A58C36}" presName="rootComposite" presStyleCnt="0"/>
      <dgm:spPr/>
    </dgm:pt>
    <dgm:pt modelId="{42B773C9-CBA2-4EB4-A91E-BD252973A472}" type="pres">
      <dgm:prSet presAssocID="{34EFA675-F812-4B65-8E6D-E49CD1A58C36}" presName="rootText" presStyleLbl="node2" presStyleIdx="1" presStyleCnt="4" custScaleX="63942" custScaleY="62453" custLinFactNeighborX="-7190" custLinFactNeighborY="135">
        <dgm:presLayoutVars>
          <dgm:chPref val="3"/>
        </dgm:presLayoutVars>
      </dgm:prSet>
      <dgm:spPr/>
    </dgm:pt>
    <dgm:pt modelId="{C91F65EA-108C-4C06-B2C8-14156A221023}" type="pres">
      <dgm:prSet presAssocID="{34EFA675-F812-4B65-8E6D-E49CD1A58C36}" presName="rootConnector" presStyleLbl="node2" presStyleIdx="1" presStyleCnt="4"/>
      <dgm:spPr/>
    </dgm:pt>
    <dgm:pt modelId="{89AB3551-D40B-4B7A-AA3F-BB9F1FA04B33}" type="pres">
      <dgm:prSet presAssocID="{34EFA675-F812-4B65-8E6D-E49CD1A58C36}" presName="hierChild4" presStyleCnt="0"/>
      <dgm:spPr/>
    </dgm:pt>
    <dgm:pt modelId="{B67110CC-39A2-4BA9-9229-8A44CF3BEC26}" type="pres">
      <dgm:prSet presAssocID="{34EFA675-F812-4B65-8E6D-E49CD1A58C36}" presName="hierChild5" presStyleCnt="0"/>
      <dgm:spPr/>
    </dgm:pt>
    <dgm:pt modelId="{DEDEE5B8-A70A-47B6-B14C-F14D28D10786}" type="pres">
      <dgm:prSet presAssocID="{E11DA52B-B4BD-4F9A-82D9-3CED14B21E61}" presName="Name37" presStyleLbl="parChTrans1D2" presStyleIdx="2" presStyleCnt="4"/>
      <dgm:spPr/>
    </dgm:pt>
    <dgm:pt modelId="{76635056-6C59-4C7F-92C3-E56A5E1995CE}" type="pres">
      <dgm:prSet presAssocID="{73C9CE6E-3697-4B3D-A09D-40EE83585E29}" presName="hierRoot2" presStyleCnt="0">
        <dgm:presLayoutVars>
          <dgm:hierBranch val="init"/>
        </dgm:presLayoutVars>
      </dgm:prSet>
      <dgm:spPr/>
    </dgm:pt>
    <dgm:pt modelId="{6F8A6493-BF13-4456-97B9-6F3EF0D37FB8}" type="pres">
      <dgm:prSet presAssocID="{73C9CE6E-3697-4B3D-A09D-40EE83585E29}" presName="rootComposite" presStyleCnt="0"/>
      <dgm:spPr/>
    </dgm:pt>
    <dgm:pt modelId="{7375B8EB-6CED-4646-9504-07349B84C98D}" type="pres">
      <dgm:prSet presAssocID="{73C9CE6E-3697-4B3D-A09D-40EE83585E29}" presName="rootText" presStyleLbl="node2" presStyleIdx="2" presStyleCnt="4" custScaleX="52386" custScaleY="62453" custLinFactNeighborX="-10568" custLinFactNeighborY="135">
        <dgm:presLayoutVars>
          <dgm:chPref val="3"/>
        </dgm:presLayoutVars>
      </dgm:prSet>
      <dgm:spPr/>
    </dgm:pt>
    <dgm:pt modelId="{4E36B633-9455-4F04-9938-20ECA00FA4A8}" type="pres">
      <dgm:prSet presAssocID="{73C9CE6E-3697-4B3D-A09D-40EE83585E29}" presName="rootConnector" presStyleLbl="node2" presStyleIdx="2" presStyleCnt="4"/>
      <dgm:spPr/>
    </dgm:pt>
    <dgm:pt modelId="{FDFB5E0A-D11F-4D5E-B420-2F70FC53B519}" type="pres">
      <dgm:prSet presAssocID="{73C9CE6E-3697-4B3D-A09D-40EE83585E29}" presName="hierChild4" presStyleCnt="0"/>
      <dgm:spPr/>
    </dgm:pt>
    <dgm:pt modelId="{8AA5675C-4573-4E66-842A-10A3C79CCB30}" type="pres">
      <dgm:prSet presAssocID="{73C9CE6E-3697-4B3D-A09D-40EE83585E29}" presName="hierChild5" presStyleCnt="0"/>
      <dgm:spPr/>
    </dgm:pt>
    <dgm:pt modelId="{875F74BF-AC41-924C-8904-6225BF2F6523}" type="pres">
      <dgm:prSet presAssocID="{01696AF9-D0A3-D249-921E-E3FB57A9DAB4}" presName="Name37" presStyleLbl="parChTrans1D2" presStyleIdx="3" presStyleCnt="4"/>
      <dgm:spPr/>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3" presStyleCnt="4" custAng="10800000" custFlipVert="1" custScaleX="61649" custScaleY="61996" custLinFactNeighborX="-16017">
        <dgm:presLayoutVars>
          <dgm:chPref val="3"/>
        </dgm:presLayoutVars>
      </dgm:prSet>
      <dgm:spPr/>
    </dgm:pt>
    <dgm:pt modelId="{1998EAAD-5D19-654D-9E2A-11F6F10D27A0}" type="pres">
      <dgm:prSet presAssocID="{C95CA2F0-D84A-8849-BE84-E8858F236180}" presName="rootConnector" presStyleLbl="node2" presStyleIdx="3" presStyleCnt="4"/>
      <dgm:spPr/>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14343DB5-8D5B-A247-B940-D9EC8FE3CE64}" type="pres">
      <dgm:prSet presAssocID="{63F7BB33-DDA3-E042-AB37-77FF22E7BC15}" presName="hierChild3" presStyleCnt="0"/>
      <dgm:spPr/>
    </dgm:pt>
  </dgm:ptLst>
  <dgm:cxnLst>
    <dgm:cxn modelId="{B296B504-7533-2843-9A16-0C368C5092F6}" type="presOf" srcId="{C95CA2F0-D84A-8849-BE84-E8858F236180}" destId="{7E1A7E54-AD31-C74C-9BAB-1F97789182CF}" srcOrd="0"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40EBD907-19FD-490A-A388-79223A5246E2}" type="presOf" srcId="{4F3C9E5D-B9C5-46D6-9B58-0515034161A6}" destId="{0D8D361D-A7F1-4F23-A05F-EE69E971A6B1}" srcOrd="0" destOrd="0" presId="urn:microsoft.com/office/officeart/2005/8/layout/orgChart1"/>
    <dgm:cxn modelId="{10FDC40F-8D1D-1B42-A67F-833A44278783}" type="presOf" srcId="{87C2AB92-F38A-D043-8EF1-8DE8EB2867DF}" destId="{F736D124-1029-BE4E-BD44-052D3FFFE9BA}"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97405B22-E11E-C84F-8CC2-DFEEE3E23B36}" type="presOf" srcId="{C95CA2F0-D84A-8849-BE84-E8858F236180}" destId="{1998EAAD-5D19-654D-9E2A-11F6F10D27A0}" srcOrd="1" destOrd="0" presId="urn:microsoft.com/office/officeart/2005/8/layout/orgChart1"/>
    <dgm:cxn modelId="{6A26C72B-ABA8-4F0E-AF47-DC36939C00C8}" srcId="{63F7BB33-DDA3-E042-AB37-77FF22E7BC15}" destId="{73C9CE6E-3697-4B3D-A09D-40EE83585E29}" srcOrd="2" destOrd="0" parTransId="{E11DA52B-B4BD-4F9A-82D9-3CED14B21E61}" sibTransId="{FAA5CDF4-3F7C-4116-98C8-E8E0324253CF}"/>
    <dgm:cxn modelId="{7A01F430-1475-4762-9238-130D798E7BFB}" srcId="{63F7BB33-DDA3-E042-AB37-77FF22E7BC15}" destId="{34EFA675-F812-4B65-8E6D-E49CD1A58C36}" srcOrd="1" destOrd="0" parTransId="{4F3C9E5D-B9C5-46D6-9B58-0515034161A6}" sibTransId="{CCAD29D6-21FB-4C63-9BF2-AD4FDFF1AD3E}"/>
    <dgm:cxn modelId="{E1B5EB3B-DA3E-2E46-A821-2533A8C610C9}" srcId="{63F7BB33-DDA3-E042-AB37-77FF22E7BC15}" destId="{438E0BF3-AA92-434B-9FAA-78058C360696}" srcOrd="0" destOrd="0" parTransId="{17CBD469-1D42-1940-A266-16E32A3D14B4}" sibTransId="{27BFE031-B234-3242-8F5B-782336DB38D3}"/>
    <dgm:cxn modelId="{37D79A45-567B-40EC-A65C-CB0BCF2EC43F}" type="presOf" srcId="{73C9CE6E-3697-4B3D-A09D-40EE83585E29}" destId="{7375B8EB-6CED-4646-9504-07349B84C98D}" srcOrd="0" destOrd="0" presId="urn:microsoft.com/office/officeart/2005/8/layout/orgChart1"/>
    <dgm:cxn modelId="{90C7986F-59DA-4CCF-A805-9A9B785064B8}" type="presOf" srcId="{E11DA52B-B4BD-4F9A-82D9-3CED14B21E61}" destId="{DEDEE5B8-A70A-47B6-B14C-F14D28D10786}" srcOrd="0" destOrd="0" presId="urn:microsoft.com/office/officeart/2005/8/layout/orgChart1"/>
    <dgm:cxn modelId="{1334338D-D76B-4D49-984A-814177E21280}" type="presOf" srcId="{438E0BF3-AA92-434B-9FAA-78058C360696}" destId="{21C6FC21-A5C3-A146-BC26-081A5525D315}" srcOrd="1"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A34CD88F-5994-AB43-8B48-E526EC4A1BC1}" srcId="{63F7BB33-DDA3-E042-AB37-77FF22E7BC15}" destId="{C95CA2F0-D84A-8849-BE84-E8858F236180}" srcOrd="3" destOrd="0" parTransId="{01696AF9-D0A3-D249-921E-E3FB57A9DAB4}" sibTransId="{69A17BC4-C157-724F-B984-8B4219A88B69}"/>
    <dgm:cxn modelId="{E415AF95-D976-4AC2-9130-77E0CEBC10F0}" type="presOf" srcId="{73C9CE6E-3697-4B3D-A09D-40EE83585E29}" destId="{4E36B633-9455-4F04-9938-20ECA00FA4A8}" srcOrd="1"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98CFC1C0-78C4-470F-A098-D5DB9AABDAEF}" type="presOf" srcId="{34EFA675-F812-4B65-8E6D-E49CD1A58C36}" destId="{42B773C9-CBA2-4EB4-A91E-BD252973A472}" srcOrd="0" destOrd="0" presId="urn:microsoft.com/office/officeart/2005/8/layout/orgChart1"/>
    <dgm:cxn modelId="{4F6B22CD-CD32-B049-9274-932A75126398}" type="presOf" srcId="{01696AF9-D0A3-D249-921E-E3FB57A9DAB4}" destId="{875F74BF-AC41-924C-8904-6225BF2F6523}" srcOrd="0" destOrd="0" presId="urn:microsoft.com/office/officeart/2005/8/layout/orgChart1"/>
    <dgm:cxn modelId="{077010DD-7336-2840-9649-7F50BDE913A8}" type="presOf" srcId="{17CBD469-1D42-1940-A266-16E32A3D14B4}" destId="{32D27F38-64D2-D145-9C37-1C772EF17BAD}" srcOrd="0" destOrd="0" presId="urn:microsoft.com/office/officeart/2005/8/layout/orgChart1"/>
    <dgm:cxn modelId="{8EA7E8E2-6778-4FFB-A9DB-406D6CC6E1B5}" type="presOf" srcId="{34EFA675-F812-4B65-8E6D-E49CD1A58C36}" destId="{C91F65EA-108C-4C06-B2C8-14156A221023}" srcOrd="1"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210ECBBE-4CAC-4826-899B-5630AF45F994}" type="presParOf" srcId="{76574CC6-9DCF-7846-ACF8-2D8613A327A4}" destId="{0D8D361D-A7F1-4F23-A05F-EE69E971A6B1}" srcOrd="2" destOrd="0" presId="urn:microsoft.com/office/officeart/2005/8/layout/orgChart1"/>
    <dgm:cxn modelId="{A49A4652-DA49-4F56-A0A7-D6DCB53A71A9}" type="presParOf" srcId="{76574CC6-9DCF-7846-ACF8-2D8613A327A4}" destId="{58AAC0FF-ED11-480E-807E-8C2504FF5BEC}" srcOrd="3" destOrd="0" presId="urn:microsoft.com/office/officeart/2005/8/layout/orgChart1"/>
    <dgm:cxn modelId="{FEC6C8ED-D852-4086-B57F-16E9C23172FA}" type="presParOf" srcId="{58AAC0FF-ED11-480E-807E-8C2504FF5BEC}" destId="{0988ECC2-4B06-4769-8E14-8B6020A997EF}" srcOrd="0" destOrd="0" presId="urn:microsoft.com/office/officeart/2005/8/layout/orgChart1"/>
    <dgm:cxn modelId="{98F8D7C9-2B66-41EF-BE5B-38188FE6E472}" type="presParOf" srcId="{0988ECC2-4B06-4769-8E14-8B6020A997EF}" destId="{42B773C9-CBA2-4EB4-A91E-BD252973A472}" srcOrd="0" destOrd="0" presId="urn:microsoft.com/office/officeart/2005/8/layout/orgChart1"/>
    <dgm:cxn modelId="{34E3EEB6-D178-4A29-A899-251C543D192E}" type="presParOf" srcId="{0988ECC2-4B06-4769-8E14-8B6020A997EF}" destId="{C91F65EA-108C-4C06-B2C8-14156A221023}" srcOrd="1" destOrd="0" presId="urn:microsoft.com/office/officeart/2005/8/layout/orgChart1"/>
    <dgm:cxn modelId="{35F6FFA8-ADB8-42F9-B40A-1E8B5AD0490D}" type="presParOf" srcId="{58AAC0FF-ED11-480E-807E-8C2504FF5BEC}" destId="{89AB3551-D40B-4B7A-AA3F-BB9F1FA04B33}" srcOrd="1" destOrd="0" presId="urn:microsoft.com/office/officeart/2005/8/layout/orgChart1"/>
    <dgm:cxn modelId="{E2428399-4E2C-4FAC-83FF-F2D212F7B311}" type="presParOf" srcId="{58AAC0FF-ED11-480E-807E-8C2504FF5BEC}" destId="{B67110CC-39A2-4BA9-9229-8A44CF3BEC26}" srcOrd="2" destOrd="0" presId="urn:microsoft.com/office/officeart/2005/8/layout/orgChart1"/>
    <dgm:cxn modelId="{03C0719D-B7D0-4F60-A349-1BEE74C5A40A}" type="presParOf" srcId="{76574CC6-9DCF-7846-ACF8-2D8613A327A4}" destId="{DEDEE5B8-A70A-47B6-B14C-F14D28D10786}" srcOrd="4" destOrd="0" presId="urn:microsoft.com/office/officeart/2005/8/layout/orgChart1"/>
    <dgm:cxn modelId="{C5AF5BEA-2747-474B-ACD5-B81E9A29D15F}" type="presParOf" srcId="{76574CC6-9DCF-7846-ACF8-2D8613A327A4}" destId="{76635056-6C59-4C7F-92C3-E56A5E1995CE}" srcOrd="5" destOrd="0" presId="urn:microsoft.com/office/officeart/2005/8/layout/orgChart1"/>
    <dgm:cxn modelId="{8F989B88-04EC-4980-B4BB-CB7C75091A30}" type="presParOf" srcId="{76635056-6C59-4C7F-92C3-E56A5E1995CE}" destId="{6F8A6493-BF13-4456-97B9-6F3EF0D37FB8}" srcOrd="0" destOrd="0" presId="urn:microsoft.com/office/officeart/2005/8/layout/orgChart1"/>
    <dgm:cxn modelId="{833C9FFE-2CB9-40F5-A724-71034CBD7FDB}" type="presParOf" srcId="{6F8A6493-BF13-4456-97B9-6F3EF0D37FB8}" destId="{7375B8EB-6CED-4646-9504-07349B84C98D}" srcOrd="0" destOrd="0" presId="urn:microsoft.com/office/officeart/2005/8/layout/orgChart1"/>
    <dgm:cxn modelId="{F193B5AE-A9CC-4250-A02F-69F40C57B531}" type="presParOf" srcId="{6F8A6493-BF13-4456-97B9-6F3EF0D37FB8}" destId="{4E36B633-9455-4F04-9938-20ECA00FA4A8}" srcOrd="1" destOrd="0" presId="urn:microsoft.com/office/officeart/2005/8/layout/orgChart1"/>
    <dgm:cxn modelId="{FC913742-3573-4505-A73C-147540EECBF8}" type="presParOf" srcId="{76635056-6C59-4C7F-92C3-E56A5E1995CE}" destId="{FDFB5E0A-D11F-4D5E-B420-2F70FC53B519}" srcOrd="1" destOrd="0" presId="urn:microsoft.com/office/officeart/2005/8/layout/orgChart1"/>
    <dgm:cxn modelId="{2CD2D566-9384-480F-BF86-4E3E2B9AE871}" type="presParOf" srcId="{76635056-6C59-4C7F-92C3-E56A5E1995CE}" destId="{8AA5675C-4573-4E66-842A-10A3C79CCB30}" srcOrd="2" destOrd="0" presId="urn:microsoft.com/office/officeart/2005/8/layout/orgChart1"/>
    <dgm:cxn modelId="{6D9AA1EB-8BF3-7C42-88CB-06960BE86145}" type="presParOf" srcId="{76574CC6-9DCF-7846-ACF8-2D8613A327A4}" destId="{875F74BF-AC41-924C-8904-6225BF2F6523}" srcOrd="6" destOrd="0" presId="urn:microsoft.com/office/officeart/2005/8/layout/orgChart1"/>
    <dgm:cxn modelId="{9BDA2CFB-95D1-3E43-8AC5-7DCFFD67E6B1}" type="presParOf" srcId="{76574CC6-9DCF-7846-ACF8-2D8613A327A4}" destId="{CC14A4F8-4B4D-2C4D-A317-32B94691F4A1}" srcOrd="7"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F74BF-AC41-924C-8904-6225BF2F6523}">
      <dsp:nvSpPr>
        <dsp:cNvPr id="0" name=""/>
        <dsp:cNvSpPr/>
      </dsp:nvSpPr>
      <dsp:spPr>
        <a:xfrm>
          <a:off x="4017700" y="1917051"/>
          <a:ext cx="2950838" cy="1069303"/>
        </a:xfrm>
        <a:custGeom>
          <a:avLst/>
          <a:gdLst/>
          <a:ahLst/>
          <a:cxnLst/>
          <a:rect l="0" t="0" r="0" b="0"/>
          <a:pathLst>
            <a:path>
              <a:moveTo>
                <a:pt x="0" y="0"/>
              </a:moveTo>
              <a:lnTo>
                <a:pt x="0" y="794037"/>
              </a:lnTo>
              <a:lnTo>
                <a:pt x="2950838" y="794037"/>
              </a:lnTo>
              <a:lnTo>
                <a:pt x="2950838" y="106930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DEE5B8-A70A-47B6-B14C-F14D28D10786}">
      <dsp:nvSpPr>
        <dsp:cNvPr id="0" name=""/>
        <dsp:cNvSpPr/>
      </dsp:nvSpPr>
      <dsp:spPr>
        <a:xfrm>
          <a:off x="4017700" y="1917051"/>
          <a:ext cx="1048396" cy="1071073"/>
        </a:xfrm>
        <a:custGeom>
          <a:avLst/>
          <a:gdLst/>
          <a:ahLst/>
          <a:cxnLst/>
          <a:rect l="0" t="0" r="0" b="0"/>
          <a:pathLst>
            <a:path>
              <a:moveTo>
                <a:pt x="0" y="0"/>
              </a:moveTo>
              <a:lnTo>
                <a:pt x="0" y="795807"/>
              </a:lnTo>
              <a:lnTo>
                <a:pt x="1048396" y="795807"/>
              </a:lnTo>
              <a:lnTo>
                <a:pt x="1048396" y="107107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8D361D-A7F1-4F23-A05F-EE69E971A6B1}">
      <dsp:nvSpPr>
        <dsp:cNvPr id="0" name=""/>
        <dsp:cNvSpPr/>
      </dsp:nvSpPr>
      <dsp:spPr>
        <a:xfrm>
          <a:off x="3079305" y="1917051"/>
          <a:ext cx="938394" cy="1071073"/>
        </a:xfrm>
        <a:custGeom>
          <a:avLst/>
          <a:gdLst/>
          <a:ahLst/>
          <a:cxnLst/>
          <a:rect l="0" t="0" r="0" b="0"/>
          <a:pathLst>
            <a:path>
              <a:moveTo>
                <a:pt x="938394" y="0"/>
              </a:moveTo>
              <a:lnTo>
                <a:pt x="938394" y="795807"/>
              </a:lnTo>
              <a:lnTo>
                <a:pt x="0" y="795807"/>
              </a:lnTo>
              <a:lnTo>
                <a:pt x="0" y="107107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939351" y="1917051"/>
          <a:ext cx="3078348" cy="1069303"/>
        </a:xfrm>
        <a:custGeom>
          <a:avLst/>
          <a:gdLst/>
          <a:ahLst/>
          <a:cxnLst/>
          <a:rect l="0" t="0" r="0" b="0"/>
          <a:pathLst>
            <a:path>
              <a:moveTo>
                <a:pt x="3078348" y="0"/>
              </a:moveTo>
              <a:lnTo>
                <a:pt x="3078348" y="794037"/>
              </a:lnTo>
              <a:lnTo>
                <a:pt x="0" y="794037"/>
              </a:lnTo>
              <a:lnTo>
                <a:pt x="0" y="106930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3045526" y="1313026"/>
          <a:ext cx="1944347" cy="60402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a:latin typeface="Times New Roman" charset="0"/>
              <a:ea typeface="Times New Roman" charset="0"/>
              <a:cs typeface="Times New Roman" charset="0"/>
            </a:rPr>
            <a:t>Presentation Layout</a:t>
          </a:r>
          <a:endParaRPr lang="en-US" sz="2400" kern="1200" dirty="0"/>
        </a:p>
      </dsp:txBody>
      <dsp:txXfrm>
        <a:off x="3045526" y="1313026"/>
        <a:ext cx="1944347" cy="604025"/>
      </dsp:txXfrm>
    </dsp:sp>
    <dsp:sp modelId="{DDF6D8D3-BD32-794F-9E9E-71634CC3F050}">
      <dsp:nvSpPr>
        <dsp:cNvPr id="0" name=""/>
        <dsp:cNvSpPr/>
      </dsp:nvSpPr>
      <dsp:spPr>
        <a:xfrm>
          <a:off x="0" y="2986355"/>
          <a:ext cx="1878703" cy="82911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Times New Roman" charset="0"/>
              <a:ea typeface="Times New Roman" charset="0"/>
              <a:cs typeface="Times New Roman" charset="0"/>
            </a:rPr>
            <a:t>Definition of Solar Power Ramp Events</a:t>
          </a:r>
        </a:p>
      </dsp:txBody>
      <dsp:txXfrm>
        <a:off x="0" y="2986355"/>
        <a:ext cx="1878703" cy="829114"/>
      </dsp:txXfrm>
    </dsp:sp>
    <dsp:sp modelId="{42B773C9-CBA2-4EB4-A91E-BD252973A472}">
      <dsp:nvSpPr>
        <dsp:cNvPr id="0" name=""/>
        <dsp:cNvSpPr/>
      </dsp:nvSpPr>
      <dsp:spPr>
        <a:xfrm>
          <a:off x="2241160" y="2988124"/>
          <a:ext cx="1676291" cy="8186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Potential Applications</a:t>
          </a:r>
          <a:endParaRPr lang="en-US" sz="1800" b="1" i="0" kern="1200" dirty="0">
            <a:latin typeface="Times New Roman" charset="0"/>
            <a:ea typeface="Times New Roman" charset="0"/>
            <a:cs typeface="Times New Roman" charset="0"/>
          </a:endParaRPr>
        </a:p>
      </dsp:txBody>
      <dsp:txXfrm>
        <a:off x="2241160" y="2988124"/>
        <a:ext cx="1676291" cy="818627"/>
      </dsp:txXfrm>
    </dsp:sp>
    <dsp:sp modelId="{7375B8EB-6CED-4646-9504-07349B84C98D}">
      <dsp:nvSpPr>
        <dsp:cNvPr id="0" name=""/>
        <dsp:cNvSpPr/>
      </dsp:nvSpPr>
      <dsp:spPr>
        <a:xfrm>
          <a:off x="4379426" y="2988124"/>
          <a:ext cx="1373341" cy="8186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Times New Roman" charset="0"/>
              <a:ea typeface="Times New Roman" charset="0"/>
              <a:cs typeface="Times New Roman" charset="0"/>
            </a:rPr>
            <a:t>Methodology</a:t>
          </a:r>
        </a:p>
      </dsp:txBody>
      <dsp:txXfrm>
        <a:off x="4379426" y="2988124"/>
        <a:ext cx="1373341" cy="818627"/>
      </dsp:txXfrm>
    </dsp:sp>
    <dsp:sp modelId="{7E1A7E54-AD31-C74C-9BAB-1F97789182CF}">
      <dsp:nvSpPr>
        <dsp:cNvPr id="0" name=""/>
        <dsp:cNvSpPr/>
      </dsp:nvSpPr>
      <dsp:spPr>
        <a:xfrm rot="10800000" flipV="1">
          <a:off x="6160449" y="2986355"/>
          <a:ext cx="1616178" cy="81263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89000">
            <a:lnSpc>
              <a:spcPct val="90000"/>
            </a:lnSpc>
            <a:spcBef>
              <a:spcPct val="0"/>
            </a:spcBef>
            <a:spcAft>
              <a:spcPct val="35000"/>
            </a:spcAft>
            <a:buNone/>
          </a:pPr>
          <a:r>
            <a:rPr lang="en-US" sz="1800" b="1" i="0" kern="1200" dirty="0">
              <a:latin typeface="Times New Roman" charset="0"/>
              <a:ea typeface="Times New Roman" charset="0"/>
              <a:cs typeface="Times New Roman" charset="0"/>
            </a:rPr>
            <a:t>Results and Evaluation</a:t>
          </a:r>
        </a:p>
      </dsp:txBody>
      <dsp:txXfrm rot="-10800000">
        <a:off x="6160449" y="2986355"/>
        <a:ext cx="1616178" cy="81263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16D38-A3FE-43E5-AE31-EB672762B2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62A0543-246F-47F5-8B2E-6C95DF8718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394D0E-6876-42AD-9C7D-6955EE18D041}" type="datetimeFigureOut">
              <a:rPr lang="en-US" smtClean="0"/>
              <a:t>8/2/2019</a:t>
            </a:fld>
            <a:endParaRPr lang="en-US"/>
          </a:p>
        </p:txBody>
      </p:sp>
      <p:sp>
        <p:nvSpPr>
          <p:cNvPr id="4" name="Footer Placeholder 3">
            <a:extLst>
              <a:ext uri="{FF2B5EF4-FFF2-40B4-BE49-F238E27FC236}">
                <a16:creationId xmlns:a16="http://schemas.microsoft.com/office/drawing/2014/main" id="{E58A7A78-3CA4-4026-BCC3-C6A0D45651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92D7E5-0C26-4B52-B14B-3CAEED8531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2879A1-39E8-44ED-A6D2-029A7F32EA62}" type="slidenum">
              <a:rPr lang="en-US" smtClean="0"/>
              <a:t>‹#›</a:t>
            </a:fld>
            <a:endParaRPr lang="en-US"/>
          </a:p>
        </p:txBody>
      </p:sp>
    </p:spTree>
    <p:extLst>
      <p:ext uri="{BB962C8B-B14F-4D97-AF65-F5344CB8AC3E}">
        <p14:creationId xmlns:p14="http://schemas.microsoft.com/office/powerpoint/2010/main" val="23132247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6542A-77B5-4886-AB5B-46B4F909EEB0}" type="datetimeFigureOut">
              <a:rPr lang="en-US" smtClean="0"/>
              <a:t>8/2/2019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21D45-577A-47EC-AB00-5DA1592EB39C}" type="slidenum">
              <a:rPr lang="en-US" smtClean="0"/>
              <a:t>‹#›</a:t>
            </a:fld>
            <a:endParaRPr lang="en-US"/>
          </a:p>
        </p:txBody>
      </p:sp>
    </p:spTree>
    <p:extLst>
      <p:ext uri="{BB962C8B-B14F-4D97-AF65-F5344CB8AC3E}">
        <p14:creationId xmlns:p14="http://schemas.microsoft.com/office/powerpoint/2010/main" val="1112459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621D45-577A-47EC-AB00-5DA1592EB39C}" type="slidenum">
              <a:rPr lang="en-US" smtClean="0"/>
              <a:t>1</a:t>
            </a:fld>
            <a:endParaRPr lang="en-US"/>
          </a:p>
        </p:txBody>
      </p:sp>
    </p:spTree>
    <p:extLst>
      <p:ext uri="{BB962C8B-B14F-4D97-AF65-F5344CB8AC3E}">
        <p14:creationId xmlns:p14="http://schemas.microsoft.com/office/powerpoint/2010/main" val="1789513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10</a:t>
            </a:fld>
            <a:endParaRPr lang="en-US"/>
          </a:p>
        </p:txBody>
      </p:sp>
    </p:spTree>
    <p:extLst>
      <p:ext uri="{BB962C8B-B14F-4D97-AF65-F5344CB8AC3E}">
        <p14:creationId xmlns:p14="http://schemas.microsoft.com/office/powerpoint/2010/main" val="122070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11</a:t>
            </a:fld>
            <a:endParaRPr lang="en-US"/>
          </a:p>
        </p:txBody>
      </p:sp>
    </p:spTree>
    <p:extLst>
      <p:ext uri="{BB962C8B-B14F-4D97-AF65-F5344CB8AC3E}">
        <p14:creationId xmlns:p14="http://schemas.microsoft.com/office/powerpoint/2010/main" val="134179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12</a:t>
            </a:fld>
            <a:endParaRPr lang="en-US"/>
          </a:p>
        </p:txBody>
      </p:sp>
    </p:spTree>
    <p:extLst>
      <p:ext uri="{BB962C8B-B14F-4D97-AF65-F5344CB8AC3E}">
        <p14:creationId xmlns:p14="http://schemas.microsoft.com/office/powerpoint/2010/main" val="182850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13</a:t>
            </a:fld>
            <a:endParaRPr lang="en-US"/>
          </a:p>
        </p:txBody>
      </p:sp>
    </p:spTree>
    <p:extLst>
      <p:ext uri="{BB962C8B-B14F-4D97-AF65-F5344CB8AC3E}">
        <p14:creationId xmlns:p14="http://schemas.microsoft.com/office/powerpoint/2010/main" val="91299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14</a:t>
            </a:fld>
            <a:endParaRPr lang="en-US"/>
          </a:p>
        </p:txBody>
      </p:sp>
    </p:spTree>
    <p:extLst>
      <p:ext uri="{BB962C8B-B14F-4D97-AF65-F5344CB8AC3E}">
        <p14:creationId xmlns:p14="http://schemas.microsoft.com/office/powerpoint/2010/main" val="420156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3641961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165429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17</a:t>
            </a:fld>
            <a:endParaRPr lang="en-US"/>
          </a:p>
        </p:txBody>
      </p:sp>
    </p:spTree>
    <p:extLst>
      <p:ext uri="{BB962C8B-B14F-4D97-AF65-F5344CB8AC3E}">
        <p14:creationId xmlns:p14="http://schemas.microsoft.com/office/powerpoint/2010/main" val="209828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18</a:t>
            </a:fld>
            <a:endParaRPr lang="en-US"/>
          </a:p>
        </p:txBody>
      </p:sp>
    </p:spTree>
    <p:extLst>
      <p:ext uri="{BB962C8B-B14F-4D97-AF65-F5344CB8AC3E}">
        <p14:creationId xmlns:p14="http://schemas.microsoft.com/office/powerpoint/2010/main" val="53921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2</a:t>
            </a:fld>
            <a:endParaRPr lang="en-US"/>
          </a:p>
        </p:txBody>
      </p:sp>
    </p:spTree>
    <p:extLst>
      <p:ext uri="{BB962C8B-B14F-4D97-AF65-F5344CB8AC3E}">
        <p14:creationId xmlns:p14="http://schemas.microsoft.com/office/powerpoint/2010/main" val="255268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3</a:t>
            </a:fld>
            <a:endParaRPr lang="en-US"/>
          </a:p>
        </p:txBody>
      </p:sp>
    </p:spTree>
    <p:extLst>
      <p:ext uri="{BB962C8B-B14F-4D97-AF65-F5344CB8AC3E}">
        <p14:creationId xmlns:p14="http://schemas.microsoft.com/office/powerpoint/2010/main" val="304473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a:t>
            </a:fld>
            <a:endParaRPr lang="en-US"/>
          </a:p>
        </p:txBody>
      </p:sp>
    </p:spTree>
    <p:extLst>
      <p:ext uri="{BB962C8B-B14F-4D97-AF65-F5344CB8AC3E}">
        <p14:creationId xmlns:p14="http://schemas.microsoft.com/office/powerpoint/2010/main" val="146532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5</a:t>
            </a:fld>
            <a:endParaRPr lang="en-US"/>
          </a:p>
        </p:txBody>
      </p:sp>
    </p:spTree>
    <p:extLst>
      <p:ext uri="{BB962C8B-B14F-4D97-AF65-F5344CB8AC3E}">
        <p14:creationId xmlns:p14="http://schemas.microsoft.com/office/powerpoint/2010/main" val="397621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6</a:t>
            </a:fld>
            <a:endParaRPr lang="en-US"/>
          </a:p>
        </p:txBody>
      </p:sp>
    </p:spTree>
    <p:extLst>
      <p:ext uri="{BB962C8B-B14F-4D97-AF65-F5344CB8AC3E}">
        <p14:creationId xmlns:p14="http://schemas.microsoft.com/office/powerpoint/2010/main" val="60802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7</a:t>
            </a:fld>
            <a:endParaRPr lang="en-US"/>
          </a:p>
        </p:txBody>
      </p:sp>
    </p:spTree>
    <p:extLst>
      <p:ext uri="{BB962C8B-B14F-4D97-AF65-F5344CB8AC3E}">
        <p14:creationId xmlns:p14="http://schemas.microsoft.com/office/powerpoint/2010/main" val="322729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8</a:t>
            </a:fld>
            <a:endParaRPr lang="en-US"/>
          </a:p>
        </p:txBody>
      </p:sp>
    </p:spTree>
    <p:extLst>
      <p:ext uri="{BB962C8B-B14F-4D97-AF65-F5344CB8AC3E}">
        <p14:creationId xmlns:p14="http://schemas.microsoft.com/office/powerpoint/2010/main" val="2786275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9</a:t>
            </a:fld>
            <a:endParaRPr lang="en-US"/>
          </a:p>
        </p:txBody>
      </p:sp>
    </p:spTree>
    <p:extLst>
      <p:ext uri="{BB962C8B-B14F-4D97-AF65-F5344CB8AC3E}">
        <p14:creationId xmlns:p14="http://schemas.microsoft.com/office/powerpoint/2010/main" val="3884504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9714" y="219898"/>
            <a:ext cx="7836408" cy="285292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5201" y="5297171"/>
            <a:ext cx="1281902" cy="1270232"/>
          </a:xfrm>
          <a:prstGeom prst="rect">
            <a:avLst/>
          </a:prstGeom>
        </p:spPr>
      </p:pic>
    </p:spTree>
    <p:extLst>
      <p:ext uri="{BB962C8B-B14F-4D97-AF65-F5344CB8AC3E}">
        <p14:creationId xmlns:p14="http://schemas.microsoft.com/office/powerpoint/2010/main" val="364823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4975" y="6210301"/>
            <a:ext cx="1636237" cy="38226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1324" y="6119820"/>
            <a:ext cx="648085" cy="642185"/>
          </a:xfrm>
          <a:prstGeom prst="rect">
            <a:avLst/>
          </a:prstGeom>
        </p:spPr>
      </p:pic>
    </p:spTree>
    <p:extLst>
      <p:ext uri="{BB962C8B-B14F-4D97-AF65-F5344CB8AC3E}">
        <p14:creationId xmlns:p14="http://schemas.microsoft.com/office/powerpoint/2010/main" val="3820350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57150" y="65314"/>
            <a:ext cx="9021536" cy="671920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455541"/>
      </p:ext>
    </p:extLst>
  </p:cSld>
  <p:clrMap bg1="lt1" tx1="dk1" bg2="lt2" tx2="dk2" accent1="accent1" accent2="accent2" accent3="accent3" accent4="accent4" accent5="accent5" accent6="accent6" hlink="hlink" folHlink="folHlink"/>
  <p:sldLayoutIdLst>
    <p:sldLayoutId id="2147483661" r:id="rId1"/>
    <p:sldLayoutId id="214748367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crowdanalytix.com/contests/global-energy-forecasting-competition-2014-probabilistic-solar-power-forecast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ecmwf.in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ti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8.png"/><Relationship Id="rId5" Type="http://schemas.openxmlformats.org/officeDocument/2006/relationships/image" Target="../media/image300.png"/><Relationship Id="rId10" Type="http://schemas.openxmlformats.org/officeDocument/2006/relationships/image" Target="../media/image17.png"/><Relationship Id="rId4" Type="http://schemas.openxmlformats.org/officeDocument/2006/relationships/image" Target="../media/image29.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pic.uncc.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5.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5057" y="3105622"/>
            <a:ext cx="6172797"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Forecasting Solar Power Ramp Events Using Machine Learning Classification Techniques</a:t>
            </a:r>
          </a:p>
        </p:txBody>
      </p:sp>
      <p:sp>
        <p:nvSpPr>
          <p:cNvPr id="5" name="TextBox 4"/>
          <p:cNvSpPr txBox="1"/>
          <p:nvPr/>
        </p:nvSpPr>
        <p:spPr>
          <a:xfrm>
            <a:off x="2098587" y="3950595"/>
            <a:ext cx="5025735" cy="1634294"/>
          </a:xfrm>
          <a:prstGeom prst="rect">
            <a:avLst/>
          </a:prstGeom>
          <a:noFill/>
        </p:spPr>
        <p:txBody>
          <a:bodyPr wrap="none" rtlCol="0">
            <a:spAutoFit/>
          </a:bodyPr>
          <a:lstStyle/>
          <a:p>
            <a:pPr algn="ctr"/>
            <a:r>
              <a:rPr lang="en-US" sz="2200" dirty="0">
                <a:latin typeface="Times New Roman" panose="02020603050405020304" pitchFamily="18" charset="0"/>
                <a:cs typeface="Times New Roman" panose="02020603050405020304" pitchFamily="18" charset="0"/>
              </a:rPr>
              <a:t>Mohamed Abuella</a:t>
            </a:r>
          </a:p>
          <a:p>
            <a:pPr algn="ctr">
              <a:lnSpc>
                <a:spcPct val="110000"/>
              </a:lnSpc>
            </a:pPr>
            <a:r>
              <a:rPr lang="en-US" sz="2200" dirty="0">
                <a:latin typeface="Times New Roman"/>
                <a:cs typeface="Times New Roman"/>
              </a:rPr>
              <a:t>Prof. Badrul Chowdhury</a:t>
            </a:r>
          </a:p>
          <a:p>
            <a:pPr algn="ctr"/>
            <a:r>
              <a:rPr lang="en-US" altLang="en-US" dirty="0">
                <a:latin typeface="Times New Roman" panose="02020603050405020304" pitchFamily="18" charset="0"/>
                <a:cs typeface="Times New Roman" panose="02020603050405020304" pitchFamily="18" charset="0"/>
              </a:rPr>
              <a:t>Energy Production and Infrastructure Center </a:t>
            </a:r>
          </a:p>
          <a:p>
            <a:pPr algn="ctr"/>
            <a:r>
              <a:rPr lang="en-US" altLang="en-US" dirty="0">
                <a:latin typeface="Times New Roman" panose="02020603050405020304" pitchFamily="18" charset="0"/>
                <a:cs typeface="Times New Roman" panose="02020603050405020304" pitchFamily="18" charset="0"/>
              </a:rPr>
              <a:t>Department of Electrical and Computer Engineering</a:t>
            </a:r>
          </a:p>
          <a:p>
            <a:pPr algn="ctr"/>
            <a:r>
              <a:rPr lang="en-US" altLang="en-US" dirty="0">
                <a:latin typeface="Times New Roman" panose="02020603050405020304" pitchFamily="18" charset="0"/>
                <a:cs typeface="Times New Roman" panose="02020603050405020304" pitchFamily="18" charset="0"/>
              </a:rPr>
              <a:t>University of North Carolina at Charlotte</a:t>
            </a:r>
          </a:p>
        </p:txBody>
      </p:sp>
      <p:sp>
        <p:nvSpPr>
          <p:cNvPr id="6" name="TextBox 5"/>
          <p:cNvSpPr txBox="1"/>
          <p:nvPr/>
        </p:nvSpPr>
        <p:spPr>
          <a:xfrm>
            <a:off x="2275537" y="5895891"/>
            <a:ext cx="4592924"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S19:Grid Impact of Distributed Generation</a:t>
            </a:r>
            <a:endParaRPr lang="en-US" sz="2000" baseline="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Date: Thursday, 28th June</a:t>
            </a:r>
          </a:p>
        </p:txBody>
      </p:sp>
    </p:spTree>
    <p:extLst>
      <p:ext uri="{BB962C8B-B14F-4D97-AF65-F5344CB8AC3E}">
        <p14:creationId xmlns:p14="http://schemas.microsoft.com/office/powerpoint/2010/main" val="4068835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6D2E83D-E0D4-405D-B471-5EB0DEB1397C}"/>
              </a:ext>
            </a:extLst>
          </p:cNvPr>
          <p:cNvGraphicFramePr>
            <a:graphicFrameLocks noGrp="1"/>
          </p:cNvGraphicFramePr>
          <p:nvPr/>
        </p:nvGraphicFramePr>
        <p:xfrm>
          <a:off x="5874617" y="722180"/>
          <a:ext cx="3048000" cy="396240"/>
        </p:xfrm>
        <a:graphic>
          <a:graphicData uri="http://schemas.openxmlformats.org/drawingml/2006/table">
            <a:tbl>
              <a:tblPr/>
              <a:tblGrid>
                <a:gridCol w="609600">
                  <a:extLst>
                    <a:ext uri="{9D8B030D-6E8A-4147-A177-3AD203B41FA5}">
                      <a16:colId xmlns:a16="http://schemas.microsoft.com/office/drawing/2014/main" val="220582601"/>
                    </a:ext>
                  </a:extLst>
                </a:gridCol>
                <a:gridCol w="609600">
                  <a:extLst>
                    <a:ext uri="{9D8B030D-6E8A-4147-A177-3AD203B41FA5}">
                      <a16:colId xmlns:a16="http://schemas.microsoft.com/office/drawing/2014/main" val="1880990506"/>
                    </a:ext>
                  </a:extLst>
                </a:gridCol>
                <a:gridCol w="609600">
                  <a:extLst>
                    <a:ext uri="{9D8B030D-6E8A-4147-A177-3AD203B41FA5}">
                      <a16:colId xmlns:a16="http://schemas.microsoft.com/office/drawing/2014/main" val="2436539669"/>
                    </a:ext>
                  </a:extLst>
                </a:gridCol>
                <a:gridCol w="609600">
                  <a:extLst>
                    <a:ext uri="{9D8B030D-6E8A-4147-A177-3AD203B41FA5}">
                      <a16:colId xmlns:a16="http://schemas.microsoft.com/office/drawing/2014/main" val="2242242743"/>
                    </a:ext>
                  </a:extLst>
                </a:gridCol>
                <a:gridCol w="609600">
                  <a:extLst>
                    <a:ext uri="{9D8B030D-6E8A-4147-A177-3AD203B41FA5}">
                      <a16:colId xmlns:a16="http://schemas.microsoft.com/office/drawing/2014/main" val="3736143729"/>
                    </a:ext>
                  </a:extLst>
                </a:gridCol>
              </a:tblGrid>
              <a:tr h="198120">
                <a:tc>
                  <a:txBody>
                    <a:bodyPr/>
                    <a:lstStyle/>
                    <a:p>
                      <a:pPr algn="ctr" rtl="0" fontAlgn="b"/>
                      <a:r>
                        <a:rPr lang="en-US" sz="1200" b="0" i="0" u="none" strike="noStrike" dirty="0">
                          <a:solidFill>
                            <a:srgbClr val="000000"/>
                          </a:solidFill>
                          <a:effectLst/>
                          <a:latin typeface="Times New Roman" panose="02020603050405020304" pitchFamily="18" charset="0"/>
                        </a:rPr>
                        <a:t>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Class1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Total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149858"/>
                  </a:ext>
                </a:extLst>
              </a:tr>
              <a:tr h="198120">
                <a:tc>
                  <a:txBody>
                    <a:bodyPr/>
                    <a:lstStyle/>
                    <a:p>
                      <a:pPr algn="ctr" rtl="0" fontAlgn="b"/>
                      <a:r>
                        <a:rPr lang="en-US" sz="1200" b="0" i="0" u="none" strike="noStrike" dirty="0">
                          <a:solidFill>
                            <a:srgbClr val="000000"/>
                          </a:solidFill>
                          <a:effectLst/>
                          <a:latin typeface="Times New Roman" panose="02020603050405020304" pitchFamily="18" charset="0"/>
                        </a:rPr>
                        <a:t>Samples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131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3666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353121"/>
                  </a:ext>
                </a:extLst>
              </a:tr>
            </a:tbl>
          </a:graphicData>
        </a:graphic>
      </p:graphicFrame>
      <p:sp>
        <p:nvSpPr>
          <p:cNvPr id="7" name="Rectangle 6">
            <a:extLst>
              <a:ext uri="{FF2B5EF4-FFF2-40B4-BE49-F238E27FC236}">
                <a16:creationId xmlns:a16="http://schemas.microsoft.com/office/drawing/2014/main" id="{3E615AE7-5CD4-4268-97E3-4E5BF2DC5471}"/>
              </a:ext>
            </a:extLst>
          </p:cNvPr>
          <p:cNvSpPr/>
          <p:nvPr/>
        </p:nvSpPr>
        <p:spPr>
          <a:xfrm>
            <a:off x="123402" y="854766"/>
            <a:ext cx="5803575"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For clarity, low-rate classes (2&amp;4) become as a one class, class3: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endParaRPr lang="en-US" sz="16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19C1F14-24C5-4A72-AB54-E4441C5633C5}"/>
              </a:ext>
            </a:extLst>
          </p:cNvPr>
          <p:cNvSpPr/>
          <p:nvPr/>
        </p:nvSpPr>
        <p:spPr>
          <a:xfrm rot="10800000" flipV="1">
            <a:off x="89452" y="120913"/>
            <a:ext cx="1503145" cy="369332"/>
          </a:xfrm>
          <a:prstGeom prst="rect">
            <a:avLst/>
          </a:prstGeom>
          <a:ln>
            <a:solidFill>
              <a:schemeClr val="accent1"/>
            </a:solidFill>
          </a:ln>
        </p:spPr>
        <p:txBody>
          <a:bodyPr wrap="square">
            <a:spAutoFit/>
          </a:bodyPr>
          <a:lstStyle/>
          <a:p>
            <a:pPr algn="ctr"/>
            <a:r>
              <a:rPr lang="en-US" dirty="0">
                <a:latin typeface="Times New Roman" panose="02020603050405020304" pitchFamily="18" charset="0"/>
                <a:ea typeface="MS Mincho" panose="02020609040205080304" pitchFamily="49" charset="-128"/>
              </a:rPr>
              <a:t>Visualization</a:t>
            </a:r>
            <a:endParaRPr lang="en-US" dirty="0"/>
          </a:p>
        </p:txBody>
      </p:sp>
      <p:sp>
        <p:nvSpPr>
          <p:cNvPr id="15" name="Rectangle 14">
            <a:extLst>
              <a:ext uri="{FF2B5EF4-FFF2-40B4-BE49-F238E27FC236}">
                <a16:creationId xmlns:a16="http://schemas.microsoft.com/office/drawing/2014/main" id="{4944A54E-9C15-4F03-A071-78A6D6A4AE5F}"/>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16" name="Rectangle 15">
            <a:extLst>
              <a:ext uri="{FF2B5EF4-FFF2-40B4-BE49-F238E27FC236}">
                <a16:creationId xmlns:a16="http://schemas.microsoft.com/office/drawing/2014/main" id="{5BCBF74D-0238-43AD-816C-5EF6B90E9EDA}"/>
              </a:ext>
            </a:extLst>
          </p:cNvPr>
          <p:cNvSpPr/>
          <p:nvPr/>
        </p:nvSpPr>
        <p:spPr>
          <a:xfrm rot="10800000" flipV="1">
            <a:off x="106016" y="541514"/>
            <a:ext cx="3737430" cy="369332"/>
          </a:xfrm>
          <a:prstGeom prst="rect">
            <a:avLst/>
          </a:prstGeom>
          <a:solidFill>
            <a:schemeClr val="accent4">
              <a:lumMod val="20000"/>
              <a:lumOff val="80000"/>
            </a:schemeClr>
          </a:solidFill>
          <a:ln>
            <a:noFill/>
          </a:ln>
        </p:spPr>
        <p:txBody>
          <a:bodyPr wrap="square">
            <a:spAutoFit/>
          </a:bodyPr>
          <a:lstStyle/>
          <a:p>
            <a:r>
              <a:rPr lang="en-US" b="1" dirty="0">
                <a:latin typeface="Times New Roman" panose="02020603050405020304" pitchFamily="18" charset="0"/>
                <a:ea typeface="MS Mincho" panose="02020609040205080304" pitchFamily="49" charset="-128"/>
              </a:rPr>
              <a:t>Data projection onto PC1 and PC2:</a:t>
            </a:r>
            <a:r>
              <a:rPr lang="en-US" sz="1600" dirty="0">
                <a:latin typeface="Times New Roman" panose="02020603050405020304" pitchFamily="18" charset="0"/>
                <a:ea typeface="MS Mincho" panose="02020609040205080304" pitchFamily="49" charset="-128"/>
              </a:rPr>
              <a:t> </a:t>
            </a:r>
          </a:p>
        </p:txBody>
      </p:sp>
      <p:pic>
        <p:nvPicPr>
          <p:cNvPr id="17" name="Picture 16">
            <a:extLst>
              <a:ext uri="{FF2B5EF4-FFF2-40B4-BE49-F238E27FC236}">
                <a16:creationId xmlns:a16="http://schemas.microsoft.com/office/drawing/2014/main" id="{E484500D-0D7A-4DB9-B84B-4F44D25847F6}"/>
              </a:ext>
            </a:extLst>
          </p:cNvPr>
          <p:cNvPicPr>
            <a:picLocks noChangeAspect="1"/>
          </p:cNvPicPr>
          <p:nvPr/>
        </p:nvPicPr>
        <p:blipFill rotWithShape="1">
          <a:blip r:embed="rId3"/>
          <a:srcRect l="7200" r="7800"/>
          <a:stretch/>
        </p:blipFill>
        <p:spPr>
          <a:xfrm>
            <a:off x="196234" y="1487029"/>
            <a:ext cx="3956289" cy="2160325"/>
          </a:xfrm>
          <a:prstGeom prst="rect">
            <a:avLst/>
          </a:prstGeom>
        </p:spPr>
      </p:pic>
      <p:pic>
        <p:nvPicPr>
          <p:cNvPr id="18" name="Picture 17">
            <a:extLst>
              <a:ext uri="{FF2B5EF4-FFF2-40B4-BE49-F238E27FC236}">
                <a16:creationId xmlns:a16="http://schemas.microsoft.com/office/drawing/2014/main" id="{60C7C9D3-CD23-4D9F-8CDC-72481DA7CB12}"/>
              </a:ext>
            </a:extLst>
          </p:cNvPr>
          <p:cNvPicPr>
            <a:picLocks noChangeAspect="1"/>
          </p:cNvPicPr>
          <p:nvPr/>
        </p:nvPicPr>
        <p:blipFill rotWithShape="1">
          <a:blip r:embed="rId4"/>
          <a:srcRect l="6600" r="8400"/>
          <a:stretch/>
        </p:blipFill>
        <p:spPr>
          <a:xfrm>
            <a:off x="4744890" y="1485734"/>
            <a:ext cx="4000773" cy="2184617"/>
          </a:xfrm>
          <a:prstGeom prst="rect">
            <a:avLst/>
          </a:prstGeom>
        </p:spPr>
      </p:pic>
      <p:pic>
        <p:nvPicPr>
          <p:cNvPr id="19" name="Picture 18">
            <a:extLst>
              <a:ext uri="{FF2B5EF4-FFF2-40B4-BE49-F238E27FC236}">
                <a16:creationId xmlns:a16="http://schemas.microsoft.com/office/drawing/2014/main" id="{B5F14EF2-7111-45A1-B16F-4BCAE97B9C84}"/>
              </a:ext>
            </a:extLst>
          </p:cNvPr>
          <p:cNvPicPr>
            <a:picLocks noChangeAspect="1"/>
          </p:cNvPicPr>
          <p:nvPr/>
        </p:nvPicPr>
        <p:blipFill rotWithShape="1">
          <a:blip r:embed="rId5"/>
          <a:srcRect l="6999" r="8400"/>
          <a:stretch/>
        </p:blipFill>
        <p:spPr>
          <a:xfrm>
            <a:off x="168897" y="4018249"/>
            <a:ext cx="3901317" cy="2140381"/>
          </a:xfrm>
          <a:prstGeom prst="rect">
            <a:avLst/>
          </a:prstGeom>
        </p:spPr>
      </p:pic>
      <p:pic>
        <p:nvPicPr>
          <p:cNvPr id="20" name="Picture 19">
            <a:extLst>
              <a:ext uri="{FF2B5EF4-FFF2-40B4-BE49-F238E27FC236}">
                <a16:creationId xmlns:a16="http://schemas.microsoft.com/office/drawing/2014/main" id="{A23A6D7D-EDFF-4FC8-95A4-B11BC8E4E06C}"/>
              </a:ext>
            </a:extLst>
          </p:cNvPr>
          <p:cNvPicPr>
            <a:picLocks noChangeAspect="1"/>
          </p:cNvPicPr>
          <p:nvPr/>
        </p:nvPicPr>
        <p:blipFill rotWithShape="1">
          <a:blip r:embed="rId6"/>
          <a:srcRect l="7800" r="8400"/>
          <a:stretch/>
        </p:blipFill>
        <p:spPr>
          <a:xfrm>
            <a:off x="4780563" y="4017842"/>
            <a:ext cx="3886359" cy="2147247"/>
          </a:xfrm>
          <a:prstGeom prst="rect">
            <a:avLst/>
          </a:prstGeom>
        </p:spPr>
      </p:pic>
      <p:sp>
        <p:nvSpPr>
          <p:cNvPr id="27" name="Rectangle 26">
            <a:extLst>
              <a:ext uri="{FF2B5EF4-FFF2-40B4-BE49-F238E27FC236}">
                <a16:creationId xmlns:a16="http://schemas.microsoft.com/office/drawing/2014/main" id="{1450F948-2ACB-4C29-91AC-752FE7AB3D96}"/>
              </a:ext>
            </a:extLst>
          </p:cNvPr>
          <p:cNvSpPr/>
          <p:nvPr/>
        </p:nvSpPr>
        <p:spPr>
          <a:xfrm>
            <a:off x="5776328" y="462482"/>
            <a:ext cx="1414170"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Threshold=0.4pu/</a:t>
            </a:r>
            <a:r>
              <a:rPr lang="en-US" sz="1200" dirty="0" err="1">
                <a:latin typeface="Times New Roman" panose="02020603050405020304" pitchFamily="18" charset="0"/>
                <a:cs typeface="Times New Roman" panose="02020603050405020304" pitchFamily="18" charset="0"/>
              </a:rPr>
              <a:t>hr</a:t>
            </a:r>
            <a:endParaRPr lang="en-US" sz="1200" dirty="0"/>
          </a:p>
        </p:txBody>
      </p:sp>
      <p:sp>
        <p:nvSpPr>
          <p:cNvPr id="28" name="Slide Number Placeholder 3">
            <a:extLst>
              <a:ext uri="{FF2B5EF4-FFF2-40B4-BE49-F238E27FC236}">
                <a16:creationId xmlns:a16="http://schemas.microsoft.com/office/drawing/2014/main" id="{BD00E402-D20C-44E7-842B-F23171B6A494}"/>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10</a:t>
            </a:fld>
            <a:endParaRPr lang="en-US"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7F1D68-6B12-46CE-81E4-87FEC87A305D}"/>
              </a:ext>
            </a:extLst>
          </p:cNvPr>
          <p:cNvSpPr/>
          <p:nvPr/>
        </p:nvSpPr>
        <p:spPr>
          <a:xfrm>
            <a:off x="0" y="3701938"/>
            <a:ext cx="461441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All 50 Features (</a:t>
            </a:r>
            <a:r>
              <a:rPr lang="en-US" i="1" dirty="0">
                <a:latin typeface="Times New Roman" panose="02020603050405020304" pitchFamily="18" charset="0"/>
                <a:cs typeface="Times New Roman" panose="02020603050405020304" pitchFamily="18" charset="0"/>
              </a:rPr>
              <a:t>add ramp rates of forecasts</a:t>
            </a:r>
            <a:r>
              <a:rPr lang="en-US" dirty="0">
                <a:latin typeface="Times New Roman" panose="02020603050405020304" pitchFamily="18" charset="0"/>
                <a:cs typeface="Times New Roman" panose="02020603050405020304" pitchFamily="18" charset="0"/>
              </a:rPr>
              <a:t>)</a:t>
            </a:r>
          </a:p>
        </p:txBody>
      </p:sp>
      <p:sp>
        <p:nvSpPr>
          <p:cNvPr id="26" name="Rectangle 25">
            <a:extLst>
              <a:ext uri="{FF2B5EF4-FFF2-40B4-BE49-F238E27FC236}">
                <a16:creationId xmlns:a16="http://schemas.microsoft.com/office/drawing/2014/main" id="{A063CB2F-C816-49B4-9E59-8F98CEBA4940}"/>
              </a:ext>
            </a:extLst>
          </p:cNvPr>
          <p:cNvSpPr/>
          <p:nvPr/>
        </p:nvSpPr>
        <p:spPr>
          <a:xfrm>
            <a:off x="4515272" y="3701938"/>
            <a:ext cx="4645662"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All 66 Features (</a:t>
            </a:r>
            <a:r>
              <a:rPr lang="en-US" i="1" dirty="0">
                <a:latin typeface="Times New Roman" panose="02020603050405020304" pitchFamily="18" charset="0"/>
                <a:cs typeface="Times New Roman" panose="02020603050405020304" pitchFamily="18" charset="0"/>
              </a:rPr>
              <a:t>add class labels of forecasts</a:t>
            </a:r>
            <a:r>
              <a:rPr lang="en-US" dirty="0">
                <a:latin typeface="Times New Roman" panose="02020603050405020304" pitchFamily="18" charset="0"/>
                <a:cs typeface="Times New Roman" panose="02020603050405020304" pitchFamily="18" charset="0"/>
              </a:rPr>
              <a:t>) </a:t>
            </a:r>
          </a:p>
        </p:txBody>
      </p:sp>
      <p:sp>
        <p:nvSpPr>
          <p:cNvPr id="29" name="Rectangle 28">
            <a:extLst>
              <a:ext uri="{FF2B5EF4-FFF2-40B4-BE49-F238E27FC236}">
                <a16:creationId xmlns:a16="http://schemas.microsoft.com/office/drawing/2014/main" id="{1AB2968E-0621-4E0F-B077-88A050690578}"/>
              </a:ext>
            </a:extLst>
          </p:cNvPr>
          <p:cNvSpPr/>
          <p:nvPr/>
        </p:nvSpPr>
        <p:spPr>
          <a:xfrm>
            <a:off x="0" y="1152195"/>
            <a:ext cx="305776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All 14 weather variables</a:t>
            </a:r>
          </a:p>
        </p:txBody>
      </p:sp>
      <p:sp>
        <p:nvSpPr>
          <p:cNvPr id="30" name="Rectangle 29">
            <a:extLst>
              <a:ext uri="{FF2B5EF4-FFF2-40B4-BE49-F238E27FC236}">
                <a16:creationId xmlns:a16="http://schemas.microsoft.com/office/drawing/2014/main" id="{CBC4C530-6D76-487A-9742-4E46BD766E2F}"/>
              </a:ext>
            </a:extLst>
          </p:cNvPr>
          <p:cNvSpPr/>
          <p:nvPr/>
        </p:nvSpPr>
        <p:spPr>
          <a:xfrm>
            <a:off x="4498338" y="1157867"/>
            <a:ext cx="452587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All 30 Features (</a:t>
            </a:r>
            <a:r>
              <a:rPr lang="en-US" i="1" dirty="0">
                <a:latin typeface="Times New Roman" panose="02020603050405020304" pitchFamily="18" charset="0"/>
                <a:cs typeface="Times New Roman" panose="02020603050405020304" pitchFamily="18" charset="0"/>
              </a:rPr>
              <a:t>add solar power forecasts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4330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8F6272-2220-4766-BBB1-5BC7C8B71DF1}"/>
              </a:ext>
            </a:extLst>
          </p:cNvPr>
          <p:cNvSpPr/>
          <p:nvPr/>
        </p:nvSpPr>
        <p:spPr>
          <a:xfrm>
            <a:off x="0" y="603829"/>
            <a:ext cx="229431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Features Selection:</a:t>
            </a:r>
          </a:p>
        </p:txBody>
      </p:sp>
      <p:pic>
        <p:nvPicPr>
          <p:cNvPr id="4" name="Picture 3">
            <a:extLst>
              <a:ext uri="{FF2B5EF4-FFF2-40B4-BE49-F238E27FC236}">
                <a16:creationId xmlns:a16="http://schemas.microsoft.com/office/drawing/2014/main" id="{71220CC9-0048-4D50-B4D6-67D6909B1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154" y="3698331"/>
            <a:ext cx="3669857" cy="2240588"/>
          </a:xfrm>
          <a:prstGeom prst="rect">
            <a:avLst/>
          </a:prstGeom>
        </p:spPr>
      </p:pic>
      <p:sp>
        <p:nvSpPr>
          <p:cNvPr id="5" name="Rectangle 4">
            <a:extLst>
              <a:ext uri="{FF2B5EF4-FFF2-40B4-BE49-F238E27FC236}">
                <a16:creationId xmlns:a16="http://schemas.microsoft.com/office/drawing/2014/main" id="{7E0FB185-F0BE-4AD1-82DC-5429AB1C43D6}"/>
              </a:ext>
            </a:extLst>
          </p:cNvPr>
          <p:cNvSpPr/>
          <p:nvPr/>
        </p:nvSpPr>
        <p:spPr>
          <a:xfrm>
            <a:off x="0" y="1316345"/>
            <a:ext cx="9144000" cy="2585323"/>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Pick up a feature from the available features set;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Run the model with this feature;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Score the model, by using the following score: Max(Diff. index), 				 where </a:t>
            </a:r>
            <a:r>
              <a:rPr lang="en-US" b="1" i="1" dirty="0">
                <a:latin typeface="Times New Roman" panose="02020603050405020304" pitchFamily="18" charset="0"/>
                <a:cs typeface="Times New Roman" panose="02020603050405020304" pitchFamily="18" charset="0"/>
              </a:rPr>
              <a:t>Diff. index</a:t>
            </a:r>
            <a:r>
              <a:rPr lang="en-US" dirty="0">
                <a:latin typeface="Times New Roman" panose="02020603050405020304" pitchFamily="18" charset="0"/>
                <a:cs typeface="Times New Roman" panose="02020603050405020304" pitchFamily="18" charset="0"/>
              </a:rPr>
              <a:t> is the difference between true and false ramp events;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Add another feature to the selected features;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Repeat steps 2 and 3;</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Choose subset of features with the best score, remove the selected from the available features;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Repeat steps 1 to 6;</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If there is no longer any feature to select, Stop.</a:t>
            </a:r>
            <a:endParaRPr lang="en-US" alt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4FD9E6F-2FCE-4EBD-9795-94B486B43AA6}"/>
              </a:ext>
            </a:extLst>
          </p:cNvPr>
          <p:cNvSpPr/>
          <p:nvPr/>
        </p:nvSpPr>
        <p:spPr>
          <a:xfrm rot="10800000" flipV="1">
            <a:off x="98232" y="4187820"/>
            <a:ext cx="5170136" cy="1477328"/>
          </a:xfrm>
          <a:prstGeom prst="rect">
            <a:avLst/>
          </a:prstGeom>
          <a:ln>
            <a:solidFill>
              <a:schemeClr val="accent1"/>
            </a:solidFill>
          </a:ln>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MS Mincho" panose="02020609040205080304" pitchFamily="49" charset="-128"/>
              </a:rPr>
              <a:t>The wrapping approach has a feedback which informs about the performance of the model with the selected features. </a:t>
            </a:r>
          </a:p>
          <a:p>
            <a:pPr marL="285750" indent="-285750">
              <a:buFont typeface="Arial" panose="020B0604020202020204" pitchFamily="34" charset="0"/>
              <a:buChar char="•"/>
            </a:pPr>
            <a:r>
              <a:rPr lang="en-US" dirty="0">
                <a:latin typeface="Times New Roman" panose="02020603050405020304" pitchFamily="18" charset="0"/>
                <a:ea typeface="MS Mincho" panose="02020609040205080304" pitchFamily="49" charset="-128"/>
              </a:rPr>
              <a:t>Consider all possible combinations of the available features.</a:t>
            </a:r>
          </a:p>
        </p:txBody>
      </p:sp>
      <p:sp>
        <p:nvSpPr>
          <p:cNvPr id="7" name="Rectangle 6">
            <a:extLst>
              <a:ext uri="{FF2B5EF4-FFF2-40B4-BE49-F238E27FC236}">
                <a16:creationId xmlns:a16="http://schemas.microsoft.com/office/drawing/2014/main" id="{03701214-42BC-4212-9C78-2F8FCE5BA925}"/>
              </a:ext>
            </a:extLst>
          </p:cNvPr>
          <p:cNvSpPr/>
          <p:nvPr/>
        </p:nvSpPr>
        <p:spPr>
          <a:xfrm>
            <a:off x="98231" y="5782823"/>
            <a:ext cx="2749826" cy="954107"/>
          </a:xfrm>
          <a:prstGeom prst="rect">
            <a:avLst/>
          </a:prstGeom>
        </p:spPr>
        <p:txBody>
          <a:bodyPr wrap="square">
            <a:spAutoFit/>
          </a:bodyPr>
          <a:lstStyle/>
          <a:p>
            <a:r>
              <a:rPr lang="en-US" sz="1400" dirty="0" err="1"/>
              <a:t>Mlle</a:t>
            </a:r>
            <a:r>
              <a:rPr lang="en-US" sz="1400" dirty="0"/>
              <a:t> </a:t>
            </a:r>
            <a:r>
              <a:rPr lang="en-US" sz="1400" dirty="0" err="1"/>
              <a:t>Bouaguel</a:t>
            </a:r>
            <a:r>
              <a:rPr lang="en-US" sz="1400" dirty="0"/>
              <a:t> </a:t>
            </a:r>
            <a:r>
              <a:rPr lang="en-US" sz="1400" dirty="0" err="1"/>
              <a:t>Waad</a:t>
            </a:r>
            <a:r>
              <a:rPr lang="en-US" sz="1400" dirty="0"/>
              <a:t> "On Feature Selection Methods for Credit Scoring." (2015). LARODEC, ISG, University of Tunis</a:t>
            </a:r>
          </a:p>
        </p:txBody>
      </p:sp>
      <p:sp>
        <p:nvSpPr>
          <p:cNvPr id="8" name="Rectangle 7">
            <a:extLst>
              <a:ext uri="{FF2B5EF4-FFF2-40B4-BE49-F238E27FC236}">
                <a16:creationId xmlns:a16="http://schemas.microsoft.com/office/drawing/2014/main" id="{9338FB25-7AB1-4E67-8FE0-ABB55DA7DE8E}"/>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9" name="Rectangle 8">
            <a:extLst>
              <a:ext uri="{FF2B5EF4-FFF2-40B4-BE49-F238E27FC236}">
                <a16:creationId xmlns:a16="http://schemas.microsoft.com/office/drawing/2014/main" id="{38547296-07A9-4364-9133-DA4459DE033D}"/>
              </a:ext>
            </a:extLst>
          </p:cNvPr>
          <p:cNvSpPr/>
          <p:nvPr/>
        </p:nvSpPr>
        <p:spPr>
          <a:xfrm>
            <a:off x="0" y="944823"/>
            <a:ext cx="367228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Greedy Search - Wrapping Approach:</a:t>
            </a:r>
          </a:p>
        </p:txBody>
      </p:sp>
      <p:grpSp>
        <p:nvGrpSpPr>
          <p:cNvPr id="18" name="Group 17">
            <a:extLst>
              <a:ext uri="{FF2B5EF4-FFF2-40B4-BE49-F238E27FC236}">
                <a16:creationId xmlns:a16="http://schemas.microsoft.com/office/drawing/2014/main" id="{1E72C0C7-128A-41CE-B478-45783596DB65}"/>
              </a:ext>
            </a:extLst>
          </p:cNvPr>
          <p:cNvGrpSpPr/>
          <p:nvPr/>
        </p:nvGrpSpPr>
        <p:grpSpPr>
          <a:xfrm>
            <a:off x="5154970" y="647159"/>
            <a:ext cx="3897475" cy="980936"/>
            <a:chOff x="5154970" y="647159"/>
            <a:chExt cx="3897475" cy="980936"/>
          </a:xfrm>
        </p:grpSpPr>
        <p:sp>
          <p:nvSpPr>
            <p:cNvPr id="17" name="Rectangle 16">
              <a:extLst>
                <a:ext uri="{FF2B5EF4-FFF2-40B4-BE49-F238E27FC236}">
                  <a16:creationId xmlns:a16="http://schemas.microsoft.com/office/drawing/2014/main" id="{79CB40AC-74BB-4C1A-AE51-25E0E2843BAC}"/>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EA261DE-3DD2-46F6-85E3-6B75E3C65DD6}"/>
                </a:ext>
              </a:extLst>
            </p:cNvPr>
            <p:cNvGrpSpPr/>
            <p:nvPr/>
          </p:nvGrpSpPr>
          <p:grpSpPr>
            <a:xfrm>
              <a:off x="5154970" y="1256567"/>
              <a:ext cx="3720965" cy="371528"/>
              <a:chOff x="5847113" y="115573"/>
              <a:chExt cx="3130714" cy="371528"/>
            </a:xfrm>
          </p:grpSpPr>
          <p:grpSp>
            <p:nvGrpSpPr>
              <p:cNvPr id="11" name="Group 10">
                <a:extLst>
                  <a:ext uri="{FF2B5EF4-FFF2-40B4-BE49-F238E27FC236}">
                    <a16:creationId xmlns:a16="http://schemas.microsoft.com/office/drawing/2014/main" id="{5470C50C-107A-41B0-A6DC-E239BE99D8DA}"/>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5312739-1FC1-454C-BAD8-E2FC1241C171}"/>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15" name="Rectangle 14">
                      <a:extLst>
                        <a:ext uri="{FF2B5EF4-FFF2-40B4-BE49-F238E27FC236}">
                          <a16:creationId xmlns:a16="http://schemas.microsoft.com/office/drawing/2014/main" id="{35312739-1FC1-454C-BAD8-E2FC1241C171}"/>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4"/>
                      <a:stretch>
                        <a:fillRect/>
                      </a:stretch>
                    </a:blipFill>
                  </p:spPr>
                  <p:txBody>
                    <a:bodyPr/>
                    <a:lstStyle/>
                    <a:p>
                      <a:r>
                        <a:rPr lang="en-US">
                          <a:noFill/>
                        </a:rPr>
                        <a:t> </a:t>
                      </a:r>
                    </a:p>
                  </p:txBody>
                </p:sp>
              </mc:Fallback>
            </mc:AlternateContent>
            <p:sp>
              <p:nvSpPr>
                <p:cNvPr id="16" name="Arrow: Up 15">
                  <a:extLst>
                    <a:ext uri="{FF2B5EF4-FFF2-40B4-BE49-F238E27FC236}">
                      <a16:creationId xmlns:a16="http://schemas.microsoft.com/office/drawing/2014/main" id="{CE22C6A3-3C16-45E1-A6EB-95044347640D}"/>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064ED87-62E6-4781-BE3A-9AD44CE3BD5E}"/>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288EB0C-675E-4F4E-84E1-95C5E2BC6B2B}"/>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D288EB0C-675E-4F4E-84E1-95C5E2BC6B2B}"/>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5"/>
                      <a:stretch>
                        <a:fillRect l="-2795" t="-8197" b="-24590"/>
                      </a:stretch>
                    </a:blipFill>
                  </p:spPr>
                  <p:txBody>
                    <a:bodyPr/>
                    <a:lstStyle/>
                    <a:p>
                      <a:r>
                        <a:rPr lang="en-US">
                          <a:noFill/>
                        </a:rPr>
                        <a:t> </a:t>
                      </a:r>
                    </a:p>
                  </p:txBody>
                </p:sp>
              </mc:Fallback>
            </mc:AlternateContent>
            <p:sp>
              <p:nvSpPr>
                <p:cNvPr id="14" name="Arrow: Up 13">
                  <a:extLst>
                    <a:ext uri="{FF2B5EF4-FFF2-40B4-BE49-F238E27FC236}">
                      <a16:creationId xmlns:a16="http://schemas.microsoft.com/office/drawing/2014/main" id="{D4ECBC4A-5678-44DE-A125-084DC4E8B7EA}"/>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9" name="Slide Number Placeholder 3">
            <a:extLst>
              <a:ext uri="{FF2B5EF4-FFF2-40B4-BE49-F238E27FC236}">
                <a16:creationId xmlns:a16="http://schemas.microsoft.com/office/drawing/2014/main" id="{B7F5A46B-91C2-4684-ACF0-401C1CAA017D}"/>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11</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925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C501A7-001B-4455-AE96-4A0FC08FF4EE}"/>
              </a:ext>
            </a:extLst>
          </p:cNvPr>
          <p:cNvSpPr txBox="1">
            <a:spLocks/>
          </p:cNvSpPr>
          <p:nvPr/>
        </p:nvSpPr>
        <p:spPr>
          <a:xfrm>
            <a:off x="17422" y="817458"/>
            <a:ext cx="2125988" cy="42672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b="1" dirty="0">
                <a:latin typeface="Times New Roman" panose="02020603050405020304" pitchFamily="18" charset="0"/>
                <a:ea typeface="Times New Roman" panose="02020603050405020304" pitchFamily="18" charset="0"/>
              </a:rPr>
              <a:t>Data Description:</a:t>
            </a:r>
            <a:endParaRPr lang="en-US" sz="1800" b="1" dirty="0"/>
          </a:p>
        </p:txBody>
      </p:sp>
      <p:sp>
        <p:nvSpPr>
          <p:cNvPr id="4" name="Rectangle 3">
            <a:extLst>
              <a:ext uri="{FF2B5EF4-FFF2-40B4-BE49-F238E27FC236}">
                <a16:creationId xmlns:a16="http://schemas.microsoft.com/office/drawing/2014/main" id="{6FD2E953-A192-4F91-8839-9DEB2B44B76F}"/>
              </a:ext>
            </a:extLst>
          </p:cNvPr>
          <p:cNvSpPr/>
          <p:nvPr/>
        </p:nvSpPr>
        <p:spPr>
          <a:xfrm>
            <a:off x="9542" y="1120946"/>
            <a:ext cx="9130316" cy="946285"/>
          </a:xfrm>
          <a:prstGeom prst="rect">
            <a:avLst/>
          </a:prstGeom>
        </p:spPr>
        <p:txBody>
          <a:bodyPr wrap="square">
            <a:spAutoFit/>
          </a:bodyPr>
          <a:lstStyle/>
          <a:p>
            <a:pPr indent="128270" algn="just">
              <a:lnSpc>
                <a:spcPct val="105000"/>
              </a:lnSpc>
            </a:pPr>
            <a:r>
              <a:rPr lang="en-US" dirty="0">
                <a:solidFill>
                  <a:srgbClr val="000000"/>
                </a:solidFill>
                <a:latin typeface="Times New Roman" panose="02020603050405020304" pitchFamily="18" charset="0"/>
                <a:ea typeface="Times New Roman" panose="02020603050405020304" pitchFamily="18" charset="0"/>
              </a:rPr>
              <a:t>PV solar system is near Canberra, Australia, consisting of 8 panels, its nominal power of (1560W), and panel orientation 38° clockwise from the north, with panel tilt (of 36°). The historical observed solar power data are normalized to the rated capacity (i.e., 1560W).</a:t>
            </a:r>
            <a:endParaRPr lang="en-US" dirty="0">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1B30E690-A2E9-44E4-B5A5-6A3E6846BFE0}"/>
              </a:ext>
            </a:extLst>
          </p:cNvPr>
          <p:cNvSpPr/>
          <p:nvPr/>
        </p:nvSpPr>
        <p:spPr>
          <a:xfrm>
            <a:off x="102144" y="5712473"/>
            <a:ext cx="9037714" cy="523220"/>
          </a:xfrm>
          <a:prstGeom prst="rect">
            <a:avLst/>
          </a:prstGeom>
        </p:spPr>
        <p:txBody>
          <a:bodyPr wrap="square">
            <a:spAutoFit/>
          </a:bodyPr>
          <a:lstStyle/>
          <a:p>
            <a:r>
              <a:rPr lang="en-US" sz="1400" dirty="0">
                <a:hlinkClick r:id="rId3"/>
              </a:rPr>
              <a:t>https://crowdanalytix.com/contests/global-energy-forecasting-competition-2014-probabilistic-solar-power-forecasting</a:t>
            </a:r>
            <a:endParaRPr lang="en-US" sz="1400" dirty="0"/>
          </a:p>
          <a:p>
            <a:r>
              <a:rPr lang="en-US" sz="1400" dirty="0">
                <a:hlinkClick r:id="rId4"/>
              </a:rPr>
              <a:t>http://www.ecmwf.int</a:t>
            </a:r>
            <a:endParaRPr lang="en-US" sz="1400" dirty="0"/>
          </a:p>
        </p:txBody>
      </p:sp>
      <p:grpSp>
        <p:nvGrpSpPr>
          <p:cNvPr id="6" name="Group 5">
            <a:extLst>
              <a:ext uri="{FF2B5EF4-FFF2-40B4-BE49-F238E27FC236}">
                <a16:creationId xmlns:a16="http://schemas.microsoft.com/office/drawing/2014/main" id="{0245631A-6A16-472B-BC89-52F9D6DEC0B1}"/>
              </a:ext>
            </a:extLst>
          </p:cNvPr>
          <p:cNvGrpSpPr/>
          <p:nvPr/>
        </p:nvGrpSpPr>
        <p:grpSpPr>
          <a:xfrm>
            <a:off x="191950" y="2283591"/>
            <a:ext cx="3335378" cy="1976254"/>
            <a:chOff x="433385" y="3055229"/>
            <a:chExt cx="2512250" cy="1634957"/>
          </a:xfrm>
        </p:grpSpPr>
        <p:pic>
          <p:nvPicPr>
            <p:cNvPr id="7" name="Picture 6">
              <a:extLst>
                <a:ext uri="{FF2B5EF4-FFF2-40B4-BE49-F238E27FC236}">
                  <a16:creationId xmlns:a16="http://schemas.microsoft.com/office/drawing/2014/main" id="{CD5F457A-B380-4309-A4BE-A8186DE1EE1A}"/>
                </a:ext>
              </a:extLst>
            </p:cNvPr>
            <p:cNvPicPr>
              <a:picLocks noChangeAspect="1"/>
            </p:cNvPicPr>
            <p:nvPr/>
          </p:nvPicPr>
          <p:blipFill rotWithShape="1">
            <a:blip r:embed="rId5"/>
            <a:srcRect l="1666" t="17391" r="45834" b="21838"/>
            <a:stretch/>
          </p:blipFill>
          <p:spPr>
            <a:xfrm>
              <a:off x="433385" y="3055229"/>
              <a:ext cx="2512250" cy="1634957"/>
            </a:xfrm>
            <a:prstGeom prst="rect">
              <a:avLst/>
            </a:prstGeom>
          </p:spPr>
        </p:pic>
        <p:sp>
          <p:nvSpPr>
            <p:cNvPr id="8" name="Oval 7">
              <a:extLst>
                <a:ext uri="{FF2B5EF4-FFF2-40B4-BE49-F238E27FC236}">
                  <a16:creationId xmlns:a16="http://schemas.microsoft.com/office/drawing/2014/main" id="{AF6EB914-7FF7-4FAF-ACFE-6C1839EDA925}"/>
                </a:ext>
              </a:extLst>
            </p:cNvPr>
            <p:cNvSpPr/>
            <p:nvPr/>
          </p:nvSpPr>
          <p:spPr>
            <a:xfrm>
              <a:off x="2281807" y="4295162"/>
              <a:ext cx="107098" cy="1137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E2B48F6-8BBE-452B-B304-45BF6AD4E9EF}"/>
              </a:ext>
            </a:extLst>
          </p:cNvPr>
          <p:cNvGrpSpPr/>
          <p:nvPr/>
        </p:nvGrpSpPr>
        <p:grpSpPr>
          <a:xfrm>
            <a:off x="8306762" y="3347583"/>
            <a:ext cx="683460" cy="1650596"/>
            <a:chOff x="8399332" y="2477610"/>
            <a:chExt cx="647934" cy="1550331"/>
          </a:xfrm>
        </p:grpSpPr>
        <p:sp>
          <p:nvSpPr>
            <p:cNvPr id="10" name="TextBox 9">
              <a:extLst>
                <a:ext uri="{FF2B5EF4-FFF2-40B4-BE49-F238E27FC236}">
                  <a16:creationId xmlns:a16="http://schemas.microsoft.com/office/drawing/2014/main" id="{D91016AA-5A3E-4A51-910E-E4E3C861F09D}"/>
                </a:ext>
              </a:extLst>
            </p:cNvPr>
            <p:cNvSpPr txBox="1"/>
            <p:nvPr/>
          </p:nvSpPr>
          <p:spPr>
            <a:xfrm>
              <a:off x="8399332" y="2477610"/>
              <a:ext cx="647934" cy="225165"/>
            </a:xfrm>
            <a:prstGeom prst="rect">
              <a:avLst/>
            </a:prstGeom>
            <a:noFill/>
            <a:ln>
              <a:solidFill>
                <a:schemeClr val="tx1"/>
              </a:solidFill>
            </a:ln>
          </p:spPr>
          <p:txBody>
            <a:bodyPr wrap="square" rtlCol="0">
              <a:spAutoFit/>
            </a:bodyPr>
            <a:lstStyle/>
            <a:p>
              <a:r>
                <a:rPr lang="en-US" sz="1100" dirty="0">
                  <a:latin typeface="Times New Roman" panose="02020603050405020304" pitchFamily="18" charset="0"/>
                  <a:cs typeface="Times New Roman" panose="02020603050405020304" pitchFamily="18" charset="0"/>
                </a:rPr>
                <a:t>Training</a:t>
              </a:r>
            </a:p>
          </p:txBody>
        </p:sp>
        <p:sp>
          <p:nvSpPr>
            <p:cNvPr id="11" name="TextBox 10">
              <a:extLst>
                <a:ext uri="{FF2B5EF4-FFF2-40B4-BE49-F238E27FC236}">
                  <a16:creationId xmlns:a16="http://schemas.microsoft.com/office/drawing/2014/main" id="{304AD765-102B-4654-9D80-28525095C389}"/>
                </a:ext>
              </a:extLst>
            </p:cNvPr>
            <p:cNvSpPr txBox="1"/>
            <p:nvPr/>
          </p:nvSpPr>
          <p:spPr>
            <a:xfrm>
              <a:off x="8424980" y="3802776"/>
              <a:ext cx="561233" cy="225165"/>
            </a:xfrm>
            <a:prstGeom prst="rect">
              <a:avLst/>
            </a:prstGeom>
            <a:solidFill>
              <a:schemeClr val="accent3">
                <a:lumMod val="20000"/>
                <a:lumOff val="80000"/>
              </a:schemeClr>
            </a:solidFill>
            <a:ln>
              <a:solidFill>
                <a:schemeClr val="tx1"/>
              </a:solidFill>
            </a:ln>
          </p:spPr>
          <p:txBody>
            <a:bodyPr wrap="none" rtlCol="0">
              <a:spAutoFit/>
            </a:bodyPr>
            <a:lstStyle/>
            <a:p>
              <a:r>
                <a:rPr lang="en-US" sz="1100" dirty="0">
                  <a:latin typeface="Times New Roman" panose="02020603050405020304" pitchFamily="18" charset="0"/>
                  <a:cs typeface="Times New Roman" panose="02020603050405020304" pitchFamily="18" charset="0"/>
                </a:rPr>
                <a:t>Testing</a:t>
              </a:r>
            </a:p>
          </p:txBody>
        </p:sp>
      </p:grpSp>
      <p:sp>
        <p:nvSpPr>
          <p:cNvPr id="12" name="Rectangle 11">
            <a:extLst>
              <a:ext uri="{FF2B5EF4-FFF2-40B4-BE49-F238E27FC236}">
                <a16:creationId xmlns:a16="http://schemas.microsoft.com/office/drawing/2014/main" id="{ECD63BC2-E606-418D-B5C4-7F2FFAEC95F3}"/>
              </a:ext>
            </a:extLst>
          </p:cNvPr>
          <p:cNvSpPr/>
          <p:nvPr/>
        </p:nvSpPr>
        <p:spPr>
          <a:xfrm>
            <a:off x="21152" y="4333888"/>
            <a:ext cx="3731564" cy="738664"/>
          </a:xfrm>
          <a:prstGeom prst="rect">
            <a:avLst/>
          </a:prstGeom>
        </p:spPr>
        <p:txBody>
          <a:bodyPr wrap="square">
            <a:spAutoFit/>
          </a:bodyPr>
          <a:lstStyle/>
          <a:p>
            <a:pPr lvl="0" indent="128588" algn="justLow" defTabSz="914400" eaLnBrk="0" fontAlgn="base" hangingPunct="0">
              <a:spcBef>
                <a:spcPct val="0"/>
              </a:spcBef>
              <a:spcAft>
                <a:spcPct val="0"/>
              </a:spcAft>
            </a:pPr>
            <a:r>
              <a:rPr lang="en-US" alt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weather forecast data and the available measured solar power data from April 2012 to May 2014. </a:t>
            </a:r>
          </a:p>
        </p:txBody>
      </p:sp>
      <p:graphicFrame>
        <p:nvGraphicFramePr>
          <p:cNvPr id="13" name="Table 12">
            <a:extLst>
              <a:ext uri="{FF2B5EF4-FFF2-40B4-BE49-F238E27FC236}">
                <a16:creationId xmlns:a16="http://schemas.microsoft.com/office/drawing/2014/main" id="{68AAC67A-430C-4A66-88D8-1994D2DB930E}"/>
              </a:ext>
            </a:extLst>
          </p:cNvPr>
          <p:cNvGraphicFramePr>
            <a:graphicFrameLocks noGrp="1"/>
          </p:cNvGraphicFramePr>
          <p:nvPr>
            <p:extLst>
              <p:ext uri="{D42A27DB-BD31-4B8C-83A1-F6EECF244321}">
                <p14:modId xmlns:p14="http://schemas.microsoft.com/office/powerpoint/2010/main" val="3904587253"/>
              </p:ext>
            </p:extLst>
          </p:nvPr>
        </p:nvGraphicFramePr>
        <p:xfrm>
          <a:off x="6816051" y="2068336"/>
          <a:ext cx="1371600" cy="3492231"/>
        </p:xfrm>
        <a:graphic>
          <a:graphicData uri="http://schemas.openxmlformats.org/drawingml/2006/table">
            <a:tbl>
              <a:tblPr/>
              <a:tblGrid>
                <a:gridCol w="283780">
                  <a:extLst>
                    <a:ext uri="{9D8B030D-6E8A-4147-A177-3AD203B41FA5}">
                      <a16:colId xmlns:a16="http://schemas.microsoft.com/office/drawing/2014/main" val="20000"/>
                    </a:ext>
                  </a:extLst>
                </a:gridCol>
                <a:gridCol w="575441">
                  <a:extLst>
                    <a:ext uri="{9D8B030D-6E8A-4147-A177-3AD203B41FA5}">
                      <a16:colId xmlns:a16="http://schemas.microsoft.com/office/drawing/2014/main" val="20001"/>
                    </a:ext>
                  </a:extLst>
                </a:gridCol>
                <a:gridCol w="512379">
                  <a:extLst>
                    <a:ext uri="{9D8B030D-6E8A-4147-A177-3AD203B41FA5}">
                      <a16:colId xmlns:a16="http://schemas.microsoft.com/office/drawing/2014/main" val="20002"/>
                    </a:ext>
                  </a:extLst>
                </a:gridCol>
              </a:tblGrid>
              <a:tr h="154412">
                <a:tc>
                  <a:txBody>
                    <a:bodyPr/>
                    <a:lstStyle/>
                    <a:p>
                      <a:pPr algn="ctr" fontAlgn="b"/>
                      <a:r>
                        <a:rPr lang="en-US" sz="1000" b="1" i="0" u="none" strike="noStrike" dirty="0">
                          <a:solidFill>
                            <a:srgbClr val="000000"/>
                          </a:solidFill>
                          <a:effectLst/>
                          <a:latin typeface="Times New Roman"/>
                        </a:rPr>
                        <a:t>No.</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Times New Roman"/>
                        </a:rPr>
                        <a:t>Month </a:t>
                      </a:r>
                    </a:p>
                  </a:txBody>
                  <a:tcPr marL="10817" marR="10817" marT="10817" marB="0" anchor="b">
                    <a:lnL w="6350" cap="flat" cmpd="sng" algn="ctr">
                      <a:solidFill>
                        <a:srgbClr val="00000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Times New Roman"/>
                        </a:rPr>
                        <a:t>Year</a:t>
                      </a:r>
                    </a:p>
                  </a:txBody>
                  <a:tcPr marL="10817" marR="10817" marT="10817" marB="0" anchor="b">
                    <a:lnL>
                      <a:noFill/>
                    </a:lnL>
                    <a:lnR w="635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8039">
                <a:tc>
                  <a:txBody>
                    <a:bodyPr/>
                    <a:lstStyle/>
                    <a:p>
                      <a:pPr algn="ctr" fontAlgn="b"/>
                      <a:r>
                        <a:rPr lang="en-US" sz="700" b="0" i="0" u="none" strike="noStrike">
                          <a:solidFill>
                            <a:srgbClr val="000000"/>
                          </a:solidFill>
                          <a:effectLst/>
                          <a:latin typeface="Times New Roman"/>
                        </a:rPr>
                        <a:t>1</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Times New Roman"/>
                        </a:rPr>
                        <a:t>April</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8039">
                <a:tc>
                  <a:txBody>
                    <a:bodyPr/>
                    <a:lstStyle/>
                    <a:p>
                      <a:pPr algn="ctr" fontAlgn="b"/>
                      <a:r>
                        <a:rPr lang="en-US" sz="700" b="0" i="0" u="none" strike="noStrike">
                          <a:solidFill>
                            <a:srgbClr val="000000"/>
                          </a:solidFill>
                          <a:effectLst/>
                          <a:latin typeface="Times New Roman"/>
                        </a:rPr>
                        <a:t>2</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May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8039">
                <a:tc>
                  <a:txBody>
                    <a:bodyPr/>
                    <a:lstStyle/>
                    <a:p>
                      <a:pPr algn="ctr" fontAlgn="b"/>
                      <a:r>
                        <a:rPr lang="en-US" sz="700" b="0" i="0" u="none" strike="noStrike">
                          <a:solidFill>
                            <a:srgbClr val="000000"/>
                          </a:solidFill>
                          <a:effectLst/>
                          <a:latin typeface="Times New Roman"/>
                        </a:rPr>
                        <a:t>3</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June</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8039">
                <a:tc>
                  <a:txBody>
                    <a:bodyPr/>
                    <a:lstStyle/>
                    <a:p>
                      <a:pPr algn="ctr" fontAlgn="b"/>
                      <a:r>
                        <a:rPr lang="en-US" sz="700" b="0" i="0" u="none" strike="noStrike">
                          <a:solidFill>
                            <a:srgbClr val="000000"/>
                          </a:solidFill>
                          <a:effectLst/>
                          <a:latin typeface="Times New Roman"/>
                        </a:rPr>
                        <a:t>4</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July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8039">
                <a:tc>
                  <a:txBody>
                    <a:bodyPr/>
                    <a:lstStyle/>
                    <a:p>
                      <a:pPr algn="ctr" fontAlgn="b"/>
                      <a:r>
                        <a:rPr lang="en-US" sz="700" b="0" i="0" u="none" strike="noStrike">
                          <a:solidFill>
                            <a:srgbClr val="000000"/>
                          </a:solidFill>
                          <a:effectLst/>
                          <a:latin typeface="Times New Roman"/>
                        </a:rPr>
                        <a:t>5</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August</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8039">
                <a:tc>
                  <a:txBody>
                    <a:bodyPr/>
                    <a:lstStyle/>
                    <a:p>
                      <a:pPr algn="ctr" fontAlgn="b"/>
                      <a:r>
                        <a:rPr lang="en-US" sz="700" b="0" i="0" u="none" strike="noStrike">
                          <a:solidFill>
                            <a:srgbClr val="000000"/>
                          </a:solidFill>
                          <a:effectLst/>
                          <a:latin typeface="Times New Roman"/>
                        </a:rPr>
                        <a:t>6</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September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28039">
                <a:tc>
                  <a:txBody>
                    <a:bodyPr/>
                    <a:lstStyle/>
                    <a:p>
                      <a:pPr algn="ctr" fontAlgn="b"/>
                      <a:r>
                        <a:rPr lang="en-US" sz="700" b="0" i="0" u="none" strike="noStrike">
                          <a:solidFill>
                            <a:srgbClr val="000000"/>
                          </a:solidFill>
                          <a:effectLst/>
                          <a:latin typeface="Times New Roman"/>
                        </a:rPr>
                        <a:t>7</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October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8039">
                <a:tc>
                  <a:txBody>
                    <a:bodyPr/>
                    <a:lstStyle/>
                    <a:p>
                      <a:pPr algn="ctr" fontAlgn="b"/>
                      <a:r>
                        <a:rPr lang="en-US" sz="700" b="0" i="0" u="none" strike="noStrike">
                          <a:solidFill>
                            <a:srgbClr val="000000"/>
                          </a:solidFill>
                          <a:effectLst/>
                          <a:latin typeface="Times New Roman"/>
                        </a:rPr>
                        <a:t>8</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November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28039">
                <a:tc>
                  <a:txBody>
                    <a:bodyPr/>
                    <a:lstStyle/>
                    <a:p>
                      <a:pPr algn="ctr" fontAlgn="b"/>
                      <a:r>
                        <a:rPr lang="en-US" sz="700" b="0" i="0" u="none" strike="noStrike">
                          <a:solidFill>
                            <a:srgbClr val="000000"/>
                          </a:solidFill>
                          <a:effectLst/>
                          <a:latin typeface="Times New Roman"/>
                        </a:rPr>
                        <a:t>9</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December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2012</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28039">
                <a:tc>
                  <a:txBody>
                    <a:bodyPr/>
                    <a:lstStyle/>
                    <a:p>
                      <a:pPr algn="ctr" fontAlgn="b"/>
                      <a:r>
                        <a:rPr lang="en-US" sz="700" b="0" i="0" u="none" strike="noStrike">
                          <a:solidFill>
                            <a:srgbClr val="000000"/>
                          </a:solidFill>
                          <a:effectLst/>
                          <a:latin typeface="Times New Roman"/>
                        </a:rPr>
                        <a:t>10</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Times New Roman"/>
                        </a:rPr>
                        <a:t>January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28039">
                <a:tc>
                  <a:txBody>
                    <a:bodyPr/>
                    <a:lstStyle/>
                    <a:p>
                      <a:pPr algn="ctr" fontAlgn="b"/>
                      <a:r>
                        <a:rPr lang="en-US" sz="700" b="0" i="0" u="none" strike="noStrike">
                          <a:solidFill>
                            <a:srgbClr val="000000"/>
                          </a:solidFill>
                          <a:effectLst/>
                          <a:latin typeface="Times New Roman"/>
                        </a:rPr>
                        <a:t>11</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February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28039">
                <a:tc>
                  <a:txBody>
                    <a:bodyPr/>
                    <a:lstStyle/>
                    <a:p>
                      <a:pPr algn="ctr" fontAlgn="b"/>
                      <a:r>
                        <a:rPr lang="en-US" sz="700" b="0" i="0" u="none" strike="noStrike">
                          <a:solidFill>
                            <a:srgbClr val="000000"/>
                          </a:solidFill>
                          <a:effectLst/>
                          <a:latin typeface="Times New Roman"/>
                        </a:rPr>
                        <a:t>12</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March</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28039">
                <a:tc>
                  <a:txBody>
                    <a:bodyPr/>
                    <a:lstStyle/>
                    <a:p>
                      <a:pPr algn="ctr" fontAlgn="b"/>
                      <a:r>
                        <a:rPr lang="en-US" sz="700" b="0" i="0" u="none" strike="noStrike">
                          <a:solidFill>
                            <a:srgbClr val="000000"/>
                          </a:solidFill>
                          <a:effectLst/>
                          <a:latin typeface="Times New Roman"/>
                        </a:rPr>
                        <a:t>13</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Times New Roman"/>
                        </a:rPr>
                        <a:t>April</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28039">
                <a:tc>
                  <a:txBody>
                    <a:bodyPr/>
                    <a:lstStyle/>
                    <a:p>
                      <a:pPr algn="ctr" fontAlgn="b"/>
                      <a:r>
                        <a:rPr lang="en-US" sz="700" b="0" i="0" u="none" strike="noStrike" dirty="0">
                          <a:solidFill>
                            <a:srgbClr val="000000"/>
                          </a:solidFill>
                          <a:effectLst/>
                          <a:latin typeface="Times New Roman"/>
                        </a:rPr>
                        <a:t>14</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imes New Roman"/>
                        </a:rPr>
                        <a:t>May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128039">
                <a:tc>
                  <a:txBody>
                    <a:bodyPr/>
                    <a:lstStyle/>
                    <a:p>
                      <a:pPr algn="ctr" fontAlgn="b"/>
                      <a:r>
                        <a:rPr lang="en-US" sz="700" b="0" i="0" u="none" strike="noStrike" dirty="0">
                          <a:solidFill>
                            <a:srgbClr val="000000"/>
                          </a:solidFill>
                          <a:effectLst/>
                          <a:latin typeface="Times New Roman"/>
                        </a:rPr>
                        <a:t>15</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June</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5"/>
                  </a:ext>
                </a:extLst>
              </a:tr>
              <a:tr h="128039">
                <a:tc>
                  <a:txBody>
                    <a:bodyPr/>
                    <a:lstStyle/>
                    <a:p>
                      <a:pPr algn="ctr" fontAlgn="b"/>
                      <a:r>
                        <a:rPr lang="en-US" sz="700" b="0" i="0" u="none" strike="noStrike" dirty="0">
                          <a:solidFill>
                            <a:srgbClr val="000000"/>
                          </a:solidFill>
                          <a:effectLst/>
                          <a:latin typeface="Times New Roman"/>
                        </a:rPr>
                        <a:t>16</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July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6"/>
                  </a:ext>
                </a:extLst>
              </a:tr>
              <a:tr h="128039">
                <a:tc>
                  <a:txBody>
                    <a:bodyPr/>
                    <a:lstStyle/>
                    <a:p>
                      <a:pPr algn="ctr" fontAlgn="b"/>
                      <a:r>
                        <a:rPr lang="en-US" sz="700" b="0" i="0" u="none" strike="noStrike">
                          <a:solidFill>
                            <a:srgbClr val="000000"/>
                          </a:solidFill>
                          <a:effectLst/>
                          <a:latin typeface="Times New Roman"/>
                        </a:rPr>
                        <a:t>17</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August</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7"/>
                  </a:ext>
                </a:extLst>
              </a:tr>
              <a:tr h="128039">
                <a:tc>
                  <a:txBody>
                    <a:bodyPr/>
                    <a:lstStyle/>
                    <a:p>
                      <a:pPr algn="ctr" fontAlgn="b"/>
                      <a:r>
                        <a:rPr lang="en-US" sz="700" b="0" i="0" u="none" strike="noStrike" dirty="0">
                          <a:solidFill>
                            <a:srgbClr val="000000"/>
                          </a:solidFill>
                          <a:effectLst/>
                          <a:latin typeface="Times New Roman"/>
                        </a:rPr>
                        <a:t>18</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September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8"/>
                  </a:ext>
                </a:extLst>
              </a:tr>
              <a:tr h="128039">
                <a:tc>
                  <a:txBody>
                    <a:bodyPr/>
                    <a:lstStyle/>
                    <a:p>
                      <a:pPr algn="ctr" fontAlgn="b"/>
                      <a:r>
                        <a:rPr lang="en-US" sz="700" b="0" i="0" u="none" strike="noStrike">
                          <a:solidFill>
                            <a:srgbClr val="000000"/>
                          </a:solidFill>
                          <a:effectLst/>
                          <a:latin typeface="Times New Roman"/>
                        </a:rPr>
                        <a:t>19</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October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19"/>
                  </a:ext>
                </a:extLst>
              </a:tr>
              <a:tr h="128039">
                <a:tc>
                  <a:txBody>
                    <a:bodyPr/>
                    <a:lstStyle/>
                    <a:p>
                      <a:pPr algn="ctr" fontAlgn="b"/>
                      <a:r>
                        <a:rPr lang="en-US" sz="700" b="0" i="0" u="none" strike="noStrike">
                          <a:solidFill>
                            <a:srgbClr val="000000"/>
                          </a:solidFill>
                          <a:effectLst/>
                          <a:latin typeface="Times New Roman"/>
                        </a:rPr>
                        <a:t>20</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November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0"/>
                  </a:ext>
                </a:extLst>
              </a:tr>
              <a:tr h="128039">
                <a:tc>
                  <a:txBody>
                    <a:bodyPr/>
                    <a:lstStyle/>
                    <a:p>
                      <a:pPr algn="ctr" fontAlgn="b"/>
                      <a:r>
                        <a:rPr lang="en-US" sz="700" b="0" i="0" u="none" strike="noStrike">
                          <a:solidFill>
                            <a:srgbClr val="000000"/>
                          </a:solidFill>
                          <a:effectLst/>
                          <a:latin typeface="Times New Roman"/>
                        </a:rPr>
                        <a:t>21</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December</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2013</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1"/>
                  </a:ext>
                </a:extLst>
              </a:tr>
              <a:tr h="128039">
                <a:tc>
                  <a:txBody>
                    <a:bodyPr/>
                    <a:lstStyle/>
                    <a:p>
                      <a:pPr algn="ctr" fontAlgn="b"/>
                      <a:r>
                        <a:rPr lang="en-US" sz="700" b="0" i="0" u="none" strike="noStrike">
                          <a:solidFill>
                            <a:srgbClr val="000000"/>
                          </a:solidFill>
                          <a:effectLst/>
                          <a:latin typeface="Times New Roman"/>
                        </a:rPr>
                        <a:t>22</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January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2014</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2"/>
                  </a:ext>
                </a:extLst>
              </a:tr>
              <a:tr h="128039">
                <a:tc>
                  <a:txBody>
                    <a:bodyPr/>
                    <a:lstStyle/>
                    <a:p>
                      <a:pPr algn="ctr" fontAlgn="b"/>
                      <a:r>
                        <a:rPr lang="en-US" sz="700" b="0" i="0" u="none" strike="noStrike">
                          <a:solidFill>
                            <a:srgbClr val="000000"/>
                          </a:solidFill>
                          <a:effectLst/>
                          <a:latin typeface="Times New Roman"/>
                        </a:rPr>
                        <a:t>23</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February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2014</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3"/>
                  </a:ext>
                </a:extLst>
              </a:tr>
              <a:tr h="128039">
                <a:tc>
                  <a:txBody>
                    <a:bodyPr/>
                    <a:lstStyle/>
                    <a:p>
                      <a:pPr algn="ctr" fontAlgn="b"/>
                      <a:r>
                        <a:rPr lang="en-US" sz="700" b="0" i="0" u="none" strike="noStrike">
                          <a:solidFill>
                            <a:srgbClr val="000000"/>
                          </a:solidFill>
                          <a:effectLst/>
                          <a:latin typeface="Times New Roman"/>
                        </a:rPr>
                        <a:t>24</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March</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2014</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4"/>
                  </a:ext>
                </a:extLst>
              </a:tr>
              <a:tr h="128039">
                <a:tc>
                  <a:txBody>
                    <a:bodyPr/>
                    <a:lstStyle/>
                    <a:p>
                      <a:pPr algn="ctr" fontAlgn="b"/>
                      <a:r>
                        <a:rPr lang="en-US" sz="700" b="0" i="0" u="none" strike="noStrike">
                          <a:solidFill>
                            <a:srgbClr val="000000"/>
                          </a:solidFill>
                          <a:effectLst/>
                          <a:latin typeface="Times New Roman"/>
                        </a:rPr>
                        <a:t>25</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Times New Roman"/>
                        </a:rPr>
                        <a:t>April</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2014</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5"/>
                  </a:ext>
                </a:extLst>
              </a:tr>
              <a:tr h="128039">
                <a:tc>
                  <a:txBody>
                    <a:bodyPr/>
                    <a:lstStyle/>
                    <a:p>
                      <a:pPr algn="ctr" fontAlgn="b"/>
                      <a:r>
                        <a:rPr lang="en-US" sz="700" b="0" i="0" u="none" strike="noStrike">
                          <a:solidFill>
                            <a:srgbClr val="000000"/>
                          </a:solidFill>
                          <a:effectLst/>
                          <a:latin typeface="Times New Roman"/>
                        </a:rPr>
                        <a:t>26</a:t>
                      </a:r>
                    </a:p>
                  </a:txBody>
                  <a:tcPr marL="10817" marR="10817" marT="10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May</a:t>
                      </a:r>
                    </a:p>
                  </a:txBody>
                  <a:tcPr marL="10817" marR="10817" marT="10817"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Times New Roman"/>
                        </a:rPr>
                        <a:t>2014</a:t>
                      </a:r>
                    </a:p>
                  </a:txBody>
                  <a:tcPr marL="10817" marR="10817" marT="10817"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6"/>
                  </a:ext>
                </a:extLst>
              </a:tr>
            </a:tbl>
          </a:graphicData>
        </a:graphic>
      </p:graphicFrame>
      <p:graphicFrame>
        <p:nvGraphicFramePr>
          <p:cNvPr id="14" name="Table 13">
            <a:extLst>
              <a:ext uri="{FF2B5EF4-FFF2-40B4-BE49-F238E27FC236}">
                <a16:creationId xmlns:a16="http://schemas.microsoft.com/office/drawing/2014/main" id="{960D5CAC-B7F3-411C-9AAC-A5700BEE1E6E}"/>
              </a:ext>
            </a:extLst>
          </p:cNvPr>
          <p:cNvGraphicFramePr>
            <a:graphicFrameLocks noGrp="1"/>
          </p:cNvGraphicFramePr>
          <p:nvPr>
            <p:extLst>
              <p:ext uri="{D42A27DB-BD31-4B8C-83A1-F6EECF244321}">
                <p14:modId xmlns:p14="http://schemas.microsoft.com/office/powerpoint/2010/main" val="1197672301"/>
              </p:ext>
            </p:extLst>
          </p:nvPr>
        </p:nvGraphicFramePr>
        <p:xfrm>
          <a:off x="3884141" y="2060726"/>
          <a:ext cx="2669059" cy="3294380"/>
        </p:xfrm>
        <a:graphic>
          <a:graphicData uri="http://schemas.openxmlformats.org/drawingml/2006/table">
            <a:tbl>
              <a:tblPr/>
              <a:tblGrid>
                <a:gridCol w="439066">
                  <a:extLst>
                    <a:ext uri="{9D8B030D-6E8A-4147-A177-3AD203B41FA5}">
                      <a16:colId xmlns:a16="http://schemas.microsoft.com/office/drawing/2014/main" val="20000"/>
                    </a:ext>
                  </a:extLst>
                </a:gridCol>
                <a:gridCol w="2229993">
                  <a:extLst>
                    <a:ext uri="{9D8B030D-6E8A-4147-A177-3AD203B41FA5}">
                      <a16:colId xmlns:a16="http://schemas.microsoft.com/office/drawing/2014/main" val="20001"/>
                    </a:ext>
                  </a:extLst>
                </a:gridCol>
              </a:tblGrid>
              <a:tr h="241300">
                <a:tc gridSpan="2">
                  <a:txBody>
                    <a:bodyPr/>
                    <a:lstStyle/>
                    <a:p>
                      <a:pPr algn="ctr" fontAlgn="b"/>
                      <a:r>
                        <a:rPr lang="en-US" sz="1400" b="1" i="0" u="none" strike="noStrike" dirty="0">
                          <a:solidFill>
                            <a:srgbClr val="000000"/>
                          </a:solidFill>
                          <a:effectLst/>
                          <a:latin typeface="Times New Roman"/>
                          <a:cs typeface="Times New Roman"/>
                        </a:rPr>
                        <a:t>Weather Variables</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algn="ctr" fontAlgn="ctr"/>
                      <a:r>
                        <a:rPr lang="en-US" sz="1200" b="1" i="0" u="none" strike="noStrike" dirty="0">
                          <a:solidFill>
                            <a:srgbClr val="000000"/>
                          </a:solidFill>
                          <a:effectLst/>
                          <a:latin typeface="Times New Roman"/>
                          <a:cs typeface="Times New Roman"/>
                        </a:rPr>
                        <a:t>No.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a:cs typeface="Times New Roman"/>
                        </a:rPr>
                        <a:t>Variable Name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
                <a:tc>
                  <a:txBody>
                    <a:bodyPr/>
                    <a:lstStyle/>
                    <a:p>
                      <a:pPr algn="ctr" fontAlgn="ctr"/>
                      <a:r>
                        <a:rPr lang="en-US" sz="1200" b="0" i="0" u="none" strike="noStrike">
                          <a:solidFill>
                            <a:srgbClr val="000000"/>
                          </a:solidFill>
                          <a:effectLst/>
                          <a:latin typeface="Times New Roman"/>
                          <a:cs typeface="Times New Roman"/>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 Cloud  Water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200">
                <a:tc>
                  <a:txBody>
                    <a:bodyPr/>
                    <a:lstStyle/>
                    <a:p>
                      <a:pPr algn="ctr" fontAlgn="ctr"/>
                      <a:r>
                        <a:rPr lang="en-US" sz="1200" b="0" i="0" u="none" strike="noStrike">
                          <a:solidFill>
                            <a:srgbClr val="000000"/>
                          </a:solidFill>
                          <a:effectLst/>
                          <a:latin typeface="Times New Roman"/>
                          <a:cs typeface="Times New Roman"/>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Cloud Ice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3200">
                <a:tc>
                  <a:txBody>
                    <a:bodyPr/>
                    <a:lstStyle/>
                    <a:p>
                      <a:pPr algn="ctr" fontAlgn="ctr"/>
                      <a:r>
                        <a:rPr lang="en-US" sz="1200" b="0" i="0" u="none" strike="noStrike">
                          <a:solidFill>
                            <a:srgbClr val="000000"/>
                          </a:solidFill>
                          <a:effectLst/>
                          <a:latin typeface="Times New Roman"/>
                          <a:cs typeface="Times New Roman"/>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Surface Pressure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3200">
                <a:tc>
                  <a:txBody>
                    <a:bodyPr/>
                    <a:lstStyle/>
                    <a:p>
                      <a:pPr algn="ctr" fontAlgn="ctr"/>
                      <a:r>
                        <a:rPr lang="en-US" sz="1200" b="0" i="0" u="none" strike="noStrike">
                          <a:solidFill>
                            <a:srgbClr val="000000"/>
                          </a:solidFill>
                          <a:effectLst/>
                          <a:latin typeface="Times New Roman"/>
                          <a:cs typeface="Times New Roman"/>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Relative Humidity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900">
                <a:tc>
                  <a:txBody>
                    <a:bodyPr/>
                    <a:lstStyle/>
                    <a:p>
                      <a:pPr algn="ctr" fontAlgn="ctr"/>
                      <a:r>
                        <a:rPr lang="en-US" sz="1200" b="0" i="0" u="none" strike="noStrike">
                          <a:solidFill>
                            <a:srgbClr val="000000"/>
                          </a:solidFill>
                          <a:effectLst/>
                          <a:latin typeface="Times New Roman"/>
                          <a:cs typeface="Times New Roman"/>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Cloud Cover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03200">
                <a:tc>
                  <a:txBody>
                    <a:bodyPr/>
                    <a:lstStyle/>
                    <a:p>
                      <a:pPr algn="ctr" fontAlgn="ctr"/>
                      <a:r>
                        <a:rPr lang="en-US" sz="1200" b="0" i="0" u="none" strike="noStrike">
                          <a:solidFill>
                            <a:srgbClr val="000000"/>
                          </a:solidFill>
                          <a:effectLst/>
                          <a:latin typeface="Times New Roman"/>
                          <a:cs typeface="Times New Roman"/>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1200" b="0" i="0" u="none" strike="noStrike" dirty="0">
                          <a:solidFill>
                            <a:srgbClr val="000000"/>
                          </a:solidFill>
                          <a:effectLst/>
                          <a:latin typeface="Times New Roman"/>
                          <a:cs typeface="Times New Roman"/>
                        </a:rPr>
                        <a:t>10m-U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03200">
                <a:tc>
                  <a:txBody>
                    <a:bodyPr/>
                    <a:lstStyle/>
                    <a:p>
                      <a:pPr algn="ctr" fontAlgn="ctr"/>
                      <a:r>
                        <a:rPr lang="en-US" sz="1200" b="0" i="0" u="none" strike="noStrike">
                          <a:solidFill>
                            <a:srgbClr val="000000"/>
                          </a:solidFill>
                          <a:effectLst/>
                          <a:latin typeface="Times New Roman"/>
                          <a:cs typeface="Times New Roman"/>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10m-V Wind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3200">
                <a:tc>
                  <a:txBody>
                    <a:bodyPr/>
                    <a:lstStyle/>
                    <a:p>
                      <a:pPr algn="ctr" fontAlgn="ctr"/>
                      <a:r>
                        <a:rPr lang="en-US" sz="1200" b="0" i="0" u="none" strike="noStrike">
                          <a:solidFill>
                            <a:srgbClr val="000000"/>
                          </a:solidFill>
                          <a:effectLst/>
                          <a:latin typeface="Times New Roman"/>
                          <a:cs typeface="Times New Roman"/>
                        </a:rPr>
                        <a:t>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2-m Temperature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03200">
                <a:tc>
                  <a:txBody>
                    <a:bodyPr/>
                    <a:lstStyle/>
                    <a:p>
                      <a:pPr algn="ctr" fontAlgn="ctr"/>
                      <a:r>
                        <a:rPr lang="en-US" sz="1200" b="0" i="0" u="none" strike="noStrike">
                          <a:solidFill>
                            <a:srgbClr val="000000"/>
                          </a:solidFill>
                          <a:effectLst/>
                          <a:latin typeface="Times New Roman"/>
                          <a:cs typeface="Times New Roman"/>
                        </a:rPr>
                        <a:t>9</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Surface solar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03200">
                <a:tc>
                  <a:txBody>
                    <a:bodyPr/>
                    <a:lstStyle/>
                    <a:p>
                      <a:pPr algn="ctr" fontAlgn="ctr"/>
                      <a:r>
                        <a:rPr lang="en-US" sz="1200" b="0" i="0" u="none" strike="noStrike">
                          <a:solidFill>
                            <a:srgbClr val="000000"/>
                          </a:solidFill>
                          <a:effectLst/>
                          <a:latin typeface="Times New Roman"/>
                          <a:cs typeface="Times New Roman"/>
                        </a:rPr>
                        <a:t>10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Surface thermal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03200">
                <a:tc>
                  <a:txBody>
                    <a:bodyPr/>
                    <a:lstStyle/>
                    <a:p>
                      <a:pPr algn="ctr" fontAlgn="ctr"/>
                      <a:r>
                        <a:rPr lang="en-US" sz="1200" b="0" i="0" u="none" strike="noStrike">
                          <a:solidFill>
                            <a:srgbClr val="000000"/>
                          </a:solidFill>
                          <a:effectLst/>
                          <a:latin typeface="Times New Roman"/>
                          <a:cs typeface="Times New Roman"/>
                        </a:rPr>
                        <a:t>11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Times New Roman"/>
                          <a:cs typeface="Times New Roman"/>
                        </a:rPr>
                        <a:t>Top net solar radiation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03200">
                <a:tc>
                  <a:txBody>
                    <a:bodyPr/>
                    <a:lstStyle/>
                    <a:p>
                      <a:pPr algn="ctr" fontAlgn="ctr"/>
                      <a:r>
                        <a:rPr lang="en-US" sz="1200" b="0" i="0" u="none" strike="noStrike" dirty="0">
                          <a:solidFill>
                            <a:srgbClr val="000000"/>
                          </a:solidFill>
                          <a:effectLst/>
                          <a:latin typeface="Times New Roman"/>
                          <a:cs typeface="Times New Roman"/>
                        </a:rPr>
                        <a:t>12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Total precipitation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03200">
                <a:tc>
                  <a:txBody>
                    <a:bodyPr/>
                    <a:lstStyle/>
                    <a:p>
                      <a:pPr algn="ctr" fontAlgn="ctr"/>
                      <a:r>
                        <a:rPr lang="en-US" sz="1200" b="0" i="0" u="none" strike="noStrike" dirty="0">
                          <a:solidFill>
                            <a:srgbClr val="000000"/>
                          </a:solidFill>
                          <a:effectLst/>
                          <a:latin typeface="Times New Roman"/>
                          <a:cs typeface="Times New Roman"/>
                        </a:rPr>
                        <a:t>13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Heat Index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626567"/>
                  </a:ext>
                </a:extLst>
              </a:tr>
              <a:tr h="203200">
                <a:tc>
                  <a:txBody>
                    <a:bodyPr/>
                    <a:lstStyle/>
                    <a:p>
                      <a:pPr algn="ctr" fontAlgn="ctr"/>
                      <a:r>
                        <a:rPr lang="en-US" sz="1200" b="0" i="0" u="none" strike="noStrike" dirty="0">
                          <a:solidFill>
                            <a:srgbClr val="000000"/>
                          </a:solidFill>
                          <a:effectLst/>
                          <a:latin typeface="Times New Roman"/>
                          <a:cs typeface="Times New Roman"/>
                        </a:rPr>
                        <a:t>14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Times New Roman"/>
                          <a:cs typeface="Times New Roman"/>
                        </a:rPr>
                        <a:t>Polar form of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8347051"/>
                  </a:ext>
                </a:extLst>
              </a:tr>
            </a:tbl>
          </a:graphicData>
        </a:graphic>
      </p:graphicFrame>
      <p:sp>
        <p:nvSpPr>
          <p:cNvPr id="15" name="Rectangle 14">
            <a:extLst>
              <a:ext uri="{FF2B5EF4-FFF2-40B4-BE49-F238E27FC236}">
                <a16:creationId xmlns:a16="http://schemas.microsoft.com/office/drawing/2014/main" id="{19283A14-C647-4129-8924-86A5EA477092}"/>
              </a:ext>
            </a:extLst>
          </p:cNvPr>
          <p:cNvSpPr/>
          <p:nvPr/>
        </p:nvSpPr>
        <p:spPr>
          <a:xfrm>
            <a:off x="-6143" y="5507012"/>
            <a:ext cx="8866250" cy="338554"/>
          </a:xfrm>
          <a:prstGeom prst="rect">
            <a:avLst/>
          </a:prstGeom>
        </p:spPr>
        <p:txBody>
          <a:bodyPr wrap="square">
            <a:spAutoFit/>
          </a:bodyPr>
          <a:lstStyle/>
          <a:p>
            <a:pPr lvl="0" indent="128588" defTabSz="914400" eaLnBrk="0" fontAlgn="base" hangingPunct="0">
              <a:spcBef>
                <a:spcPct val="0"/>
              </a:spcBef>
              <a:spcAft>
                <a:spcPct val="0"/>
              </a:spcAf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Weather predictions are produced by the global numerical weather prediction system (ECMWF).</a:t>
            </a:r>
            <a:endParaRPr lang="en-US" altLang="en-US" sz="36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26FA4AD-AEC7-4A9A-9AA0-3708D405EA5F}"/>
              </a:ext>
            </a:extLst>
          </p:cNvPr>
          <p:cNvSpPr/>
          <p:nvPr/>
        </p:nvSpPr>
        <p:spPr>
          <a:xfrm>
            <a:off x="1570643" y="31380"/>
            <a:ext cx="5779851" cy="707886"/>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Case Study </a:t>
            </a:r>
          </a:p>
          <a:p>
            <a:pPr algn="ctr"/>
            <a:r>
              <a:rPr lang="en-US" sz="2000" b="1" dirty="0">
                <a:latin typeface="Times New Roman" panose="02020603050405020304" pitchFamily="18" charset="0"/>
                <a:cs typeface="Times New Roman" panose="02020603050405020304" pitchFamily="18" charset="0"/>
              </a:rPr>
              <a:t>Hour-ahead Solar Power Ramp Events Forecasting</a:t>
            </a:r>
          </a:p>
        </p:txBody>
      </p:sp>
      <p:sp>
        <p:nvSpPr>
          <p:cNvPr id="17" name="Rectangle 16">
            <a:extLst>
              <a:ext uri="{FF2B5EF4-FFF2-40B4-BE49-F238E27FC236}">
                <a16:creationId xmlns:a16="http://schemas.microsoft.com/office/drawing/2014/main" id="{D013AE2A-7747-4C2A-922F-2CE28D7CB8D1}"/>
              </a:ext>
            </a:extLst>
          </p:cNvPr>
          <p:cNvSpPr/>
          <p:nvPr/>
        </p:nvSpPr>
        <p:spPr>
          <a:xfrm>
            <a:off x="85182" y="5274982"/>
            <a:ext cx="3720554" cy="276999"/>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(European Centre for Medium-Range Weather Forecasts)</a:t>
            </a:r>
          </a:p>
        </p:txBody>
      </p:sp>
      <p:sp>
        <p:nvSpPr>
          <p:cNvPr id="18" name="Slide Number Placeholder 3">
            <a:extLst>
              <a:ext uri="{FF2B5EF4-FFF2-40B4-BE49-F238E27FC236}">
                <a16:creationId xmlns:a16="http://schemas.microsoft.com/office/drawing/2014/main" id="{0C73A3B8-A467-4257-B08F-70FF984852C7}"/>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86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CD06E4-DDE8-4C1B-A54F-4C03406AD997}"/>
              </a:ext>
            </a:extLst>
          </p:cNvPr>
          <p:cNvSpPr/>
          <p:nvPr/>
        </p:nvSpPr>
        <p:spPr>
          <a:xfrm>
            <a:off x="-14113" y="871168"/>
            <a:ext cx="9172226" cy="2585323"/>
          </a:xfrm>
          <a:prstGeom prst="rect">
            <a:avLst/>
          </a:prstGeom>
        </p:spPr>
        <p:txBody>
          <a:bodyPr wrap="square">
            <a:spAutoFit/>
          </a:bodyPr>
          <a:lstStyle/>
          <a:p>
            <a:pPr marL="285750" indent="-171450" algn="just" defTabSz="914217">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This </a:t>
            </a:r>
            <a:r>
              <a:rPr lang="en-US" dirty="0">
                <a:solidFill>
                  <a:prstClr val="black"/>
                </a:solidFill>
                <a:latin typeface="Times New Roman" panose="02020603050405020304" pitchFamily="18" charset="0"/>
                <a:cs typeface="Times New Roman" panose="02020603050405020304" pitchFamily="18" charset="0"/>
              </a:rPr>
              <a:t>study presents classification techniques to forecast the solar power ramp events. </a:t>
            </a:r>
          </a:p>
          <a:p>
            <a:pPr marL="285750" indent="-171450"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The objective of implementing the classification techniques for the solar power ramp events forecasting is </a:t>
            </a:r>
            <a:r>
              <a:rPr lang="en-US" dirty="0">
                <a:latin typeface="Times New Roman" panose="02020603050405020304" pitchFamily="18" charset="0"/>
                <a:cs typeface="Times New Roman" panose="02020603050405020304" pitchFamily="18" charset="0"/>
              </a:rPr>
              <a:t>to</a:t>
            </a:r>
            <a:r>
              <a:rPr lang="en-US" dirty="0">
                <a:solidFill>
                  <a:srgbClr val="FF0000"/>
                </a:solidFill>
                <a:latin typeface="Times New Roman" panose="02020603050405020304" pitchFamily="18" charset="0"/>
                <a:cs typeface="Times New Roman" panose="02020603050405020304" pitchFamily="18" charset="0"/>
              </a:rPr>
              <a:t> increase the true events and decrease the false events </a:t>
            </a:r>
            <a:r>
              <a:rPr lang="en-US" dirty="0">
                <a:latin typeface="Times New Roman" panose="02020603050405020304" pitchFamily="18" charset="0"/>
                <a:cs typeface="Times New Roman" panose="02020603050405020304" pitchFamily="18" charset="0"/>
              </a:rPr>
              <a:t>of forecasts of high-rate ramp events. </a:t>
            </a:r>
          </a:p>
          <a:p>
            <a:pPr marL="285750" indent="-171450"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The moving time window of the rolling forecasts of solar power ramp events is 1 hour (i.e., D, duration=1hr). </a:t>
            </a:r>
          </a:p>
          <a:p>
            <a:pPr marL="285750" indent="-171450"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The forecasts of solar power ramp events over an entire year are generated and several evaluation metrics are used to assess the forecasts of the ramp events of solar power. </a:t>
            </a:r>
          </a:p>
          <a:p>
            <a:pPr marL="285750" indent="-171450" algn="just" defTabSz="914217">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There are 162 high-rate ramp events when threshold </a:t>
            </a:r>
            <a:r>
              <a:rPr lang="en-US" dirty="0">
                <a:solidFill>
                  <a:srgbClr val="FF0000"/>
                </a:solidFill>
                <a:latin typeface="Times New Roman" panose="02020603050405020304" pitchFamily="18" charset="0"/>
                <a:cs typeface="Times New Roman" panose="02020603050405020304" pitchFamily="18" charset="0"/>
              </a:rPr>
              <a:t>(</a:t>
            </a:r>
            <a:r>
              <a:rPr lang="en-US" dirty="0" err="1">
                <a:solidFill>
                  <a:srgbClr val="FF0000"/>
                </a:solidFill>
                <a:latin typeface="Times New Roman" panose="02020603050405020304" pitchFamily="18" charset="0"/>
                <a:cs typeface="Times New Roman" panose="02020603050405020304" pitchFamily="18" charset="0"/>
              </a:rPr>
              <a:t>Tsh</a:t>
            </a:r>
            <a:r>
              <a:rPr lang="en-US" dirty="0">
                <a:solidFill>
                  <a:srgbClr val="FF0000"/>
                </a:solidFill>
                <a:latin typeface="Times New Roman" panose="02020603050405020304" pitchFamily="18" charset="0"/>
                <a:cs typeface="Times New Roman" panose="02020603050405020304" pitchFamily="18" charset="0"/>
              </a:rPr>
              <a:t>) =0.4pu/hr</a:t>
            </a:r>
            <a:r>
              <a:rPr lang="en-US" dirty="0">
                <a:latin typeface="Times New Roman" panose="02020603050405020304" pitchFamily="18" charset="0"/>
                <a:cs typeface="Times New Roman" panose="02020603050405020304" pitchFamily="18" charset="0"/>
              </a:rPr>
              <a:t>.</a:t>
            </a:r>
            <a:endParaRPr lang="en-US" dirty="0">
              <a:solidFill>
                <a:prstClr val="black"/>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3C99D0-5274-441B-9F60-82186A9D50F1}"/>
              </a:ext>
            </a:extLst>
          </p:cNvPr>
          <p:cNvSpPr txBox="1"/>
          <p:nvPr/>
        </p:nvSpPr>
        <p:spPr>
          <a:xfrm>
            <a:off x="5180319" y="5483623"/>
            <a:ext cx="3977794"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Distribution of the classes of solar power ramp events at threshold (</a:t>
            </a:r>
            <a:r>
              <a:rPr lang="en-US" sz="1600" dirty="0" err="1">
                <a:latin typeface="Times New Roman" panose="02020603050405020304" pitchFamily="18" charset="0"/>
                <a:cs typeface="Times New Roman" panose="02020603050405020304" pitchFamily="18" charset="0"/>
              </a:rPr>
              <a:t>Tsh</a:t>
            </a:r>
            <a:r>
              <a:rPr lang="en-US" sz="1600" dirty="0">
                <a:latin typeface="Times New Roman" panose="02020603050405020304" pitchFamily="18" charset="0"/>
                <a:cs typeface="Times New Roman" panose="02020603050405020304" pitchFamily="18" charset="0"/>
              </a:rPr>
              <a:t>) =0.4pu/hr.</a:t>
            </a:r>
          </a:p>
        </p:txBody>
      </p:sp>
      <p:sp>
        <p:nvSpPr>
          <p:cNvPr id="5" name="TextBox 4">
            <a:extLst>
              <a:ext uri="{FF2B5EF4-FFF2-40B4-BE49-F238E27FC236}">
                <a16:creationId xmlns:a16="http://schemas.microsoft.com/office/drawing/2014/main" id="{273C3A72-F1F5-44C6-9664-326F26C2ED94}"/>
              </a:ext>
            </a:extLst>
          </p:cNvPr>
          <p:cNvSpPr txBox="1"/>
          <p:nvPr/>
        </p:nvSpPr>
        <p:spPr>
          <a:xfrm>
            <a:off x="240898" y="5314346"/>
            <a:ext cx="4468188"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Classes of solar power ramp events in the case study</a:t>
            </a:r>
            <a:endParaRPr lang="en-US"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6419BD6-506E-4F31-A9C2-8F07C29DA5B6}"/>
              </a:ext>
            </a:extLst>
          </p:cNvPr>
          <p:cNvPicPr>
            <a:picLocks noChangeAspect="1"/>
          </p:cNvPicPr>
          <p:nvPr/>
        </p:nvPicPr>
        <p:blipFill rotWithShape="1">
          <a:blip r:embed="rId3"/>
          <a:srcRect t="-1" b="17156"/>
          <a:stretch/>
        </p:blipFill>
        <p:spPr>
          <a:xfrm>
            <a:off x="240898" y="3468756"/>
            <a:ext cx="4781613" cy="1730900"/>
          </a:xfrm>
          <a:prstGeom prst="rect">
            <a:avLst/>
          </a:prstGeom>
        </p:spPr>
      </p:pic>
      <p:pic>
        <p:nvPicPr>
          <p:cNvPr id="7" name="Picture 6">
            <a:extLst>
              <a:ext uri="{FF2B5EF4-FFF2-40B4-BE49-F238E27FC236}">
                <a16:creationId xmlns:a16="http://schemas.microsoft.com/office/drawing/2014/main" id="{51A6FBE4-E1F5-4D6C-974F-5BF5D026D813}"/>
              </a:ext>
            </a:extLst>
          </p:cNvPr>
          <p:cNvPicPr>
            <a:picLocks noChangeAspect="1"/>
          </p:cNvPicPr>
          <p:nvPr/>
        </p:nvPicPr>
        <p:blipFill>
          <a:blip r:embed="rId4"/>
          <a:stretch>
            <a:fillRect/>
          </a:stretch>
        </p:blipFill>
        <p:spPr>
          <a:xfrm>
            <a:off x="5390498" y="3456491"/>
            <a:ext cx="3512604" cy="2074887"/>
          </a:xfrm>
          <a:prstGeom prst="rect">
            <a:avLst/>
          </a:prstGeom>
        </p:spPr>
      </p:pic>
      <p:sp>
        <p:nvSpPr>
          <p:cNvPr id="8" name="Rectangle 7">
            <a:extLst>
              <a:ext uri="{FF2B5EF4-FFF2-40B4-BE49-F238E27FC236}">
                <a16:creationId xmlns:a16="http://schemas.microsoft.com/office/drawing/2014/main" id="{6C85FB42-6210-476C-8B0D-04B01508A212}"/>
              </a:ext>
            </a:extLst>
          </p:cNvPr>
          <p:cNvSpPr/>
          <p:nvPr/>
        </p:nvSpPr>
        <p:spPr>
          <a:xfrm>
            <a:off x="1570643" y="31380"/>
            <a:ext cx="5779851" cy="707886"/>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Case Study </a:t>
            </a:r>
          </a:p>
          <a:p>
            <a:pPr algn="ctr"/>
            <a:r>
              <a:rPr lang="en-US" sz="2000" b="1" dirty="0">
                <a:latin typeface="Times New Roman" panose="02020603050405020304" pitchFamily="18" charset="0"/>
                <a:cs typeface="Times New Roman" panose="02020603050405020304" pitchFamily="18" charset="0"/>
              </a:rPr>
              <a:t>Hour-ahead Solar Power Ramp Events Forecasting</a:t>
            </a:r>
          </a:p>
        </p:txBody>
      </p:sp>
      <p:sp>
        <p:nvSpPr>
          <p:cNvPr id="9" name="Slide Number Placeholder 3">
            <a:extLst>
              <a:ext uri="{FF2B5EF4-FFF2-40B4-BE49-F238E27FC236}">
                <a16:creationId xmlns:a16="http://schemas.microsoft.com/office/drawing/2014/main" id="{7C4ED81F-F68F-4F69-9FA1-E4F5317B17C6}"/>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13</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10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3F43F61F-D0AD-4A16-9973-68366ADE0667}"/>
              </a:ext>
            </a:extLst>
          </p:cNvPr>
          <p:cNvSpPr txBox="1">
            <a:spLocks/>
          </p:cNvSpPr>
          <p:nvPr/>
        </p:nvSpPr>
        <p:spPr>
          <a:xfrm>
            <a:off x="6022410" y="4262779"/>
            <a:ext cx="2946421" cy="204261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400" dirty="0">
                <a:latin typeface="Times New Roman" panose="02020603050405020304" pitchFamily="18" charset="0"/>
                <a:cs typeface="Times New Roman" panose="02020603050405020304" pitchFamily="18" charset="0"/>
              </a:rPr>
              <a:t>where </a:t>
            </a:r>
            <a:r>
              <a:rPr lang="en-US" sz="1400" b="1" i="1" dirty="0">
                <a:latin typeface="Times New Roman" panose="02020603050405020304" pitchFamily="18" charset="0"/>
                <a:cs typeface="Times New Roman" panose="02020603050405020304" pitchFamily="18" charset="0"/>
              </a:rPr>
              <a:t>High</a:t>
            </a:r>
            <a:r>
              <a:rPr lang="en-US" sz="1400" dirty="0">
                <a:latin typeface="Times New Roman" panose="02020603050405020304" pitchFamily="18" charset="0"/>
                <a:cs typeface="Times New Roman" panose="02020603050405020304" pitchFamily="18" charset="0"/>
              </a:rPr>
              <a:t> denotes high-rate ramp events and </a:t>
            </a:r>
            <a:r>
              <a:rPr lang="en-US" sz="1400" b="1" i="1" dirty="0">
                <a:latin typeface="Times New Roman" panose="02020603050405020304" pitchFamily="18" charset="0"/>
                <a:cs typeface="Times New Roman" panose="02020603050405020304" pitchFamily="18" charset="0"/>
              </a:rPr>
              <a:t>Low</a:t>
            </a:r>
            <a:r>
              <a:rPr lang="en-US" sz="1400" dirty="0">
                <a:latin typeface="Times New Roman" panose="02020603050405020304" pitchFamily="18" charset="0"/>
                <a:cs typeface="Times New Roman" panose="02020603050405020304" pitchFamily="18" charset="0"/>
              </a:rPr>
              <a:t> refers to low rate ramps; </a:t>
            </a:r>
            <a:r>
              <a:rPr lang="en-US" sz="1400" b="1" i="1" dirty="0">
                <a:latin typeface="Times New Roman" panose="02020603050405020304" pitchFamily="18" charset="0"/>
                <a:cs typeface="Times New Roman" panose="02020603050405020304" pitchFamily="18" charset="0"/>
              </a:rPr>
              <a:t>True</a:t>
            </a:r>
            <a:r>
              <a:rPr lang="en-US" sz="1400" dirty="0">
                <a:latin typeface="Times New Roman" panose="02020603050405020304" pitchFamily="18" charset="0"/>
                <a:cs typeface="Times New Roman" panose="02020603050405020304" pitchFamily="18" charset="0"/>
              </a:rPr>
              <a:t> events are when the events are predicted to belong to the same classes as found in the actual observations, while </a:t>
            </a:r>
            <a:r>
              <a:rPr lang="en-US" sz="1400" b="1" i="1" dirty="0">
                <a:latin typeface="Times New Roman" panose="02020603050405020304" pitchFamily="18" charset="0"/>
                <a:cs typeface="Times New Roman" panose="02020603050405020304" pitchFamily="18" charset="0"/>
              </a:rPr>
              <a:t>False</a:t>
            </a:r>
            <a:r>
              <a:rPr lang="en-US" sz="1400" dirty="0">
                <a:latin typeface="Times New Roman" panose="02020603050405020304" pitchFamily="18" charset="0"/>
                <a:cs typeface="Times New Roman" panose="02020603050405020304" pitchFamily="18" charset="0"/>
              </a:rPr>
              <a:t> is indicated when the events are predicted to be in classes other than those found in the actual observations.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DD72B7A-0A2E-4392-AAC1-6A632AA95D93}"/>
                  </a:ext>
                </a:extLst>
              </p:cNvPr>
              <p:cNvSpPr/>
              <p:nvPr/>
            </p:nvSpPr>
            <p:spPr>
              <a:xfrm>
                <a:off x="92962" y="5380114"/>
                <a:ext cx="5486117" cy="369332"/>
              </a:xfrm>
              <a:prstGeom prst="rect">
                <a:avLst/>
              </a:prstGeom>
              <a:ln>
                <a:solidFill>
                  <a:srgbClr val="92D050"/>
                </a:solidFill>
              </a:ln>
            </p:spPr>
            <p:txBody>
              <a:bodyPr wrap="none">
                <a:spAutoFit/>
              </a:bodyPr>
              <a:lstStyle/>
              <a:p>
                <a:pPr algn="just"/>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𝐷𝑖𝑓𝑓</m:t>
                      </m:r>
                      <m:r>
                        <a:rPr lang="en-US">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𝑖𝑛𝑑𝑒𝑥</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𝑇𝑟𝑢𝑒</m:t>
                          </m:r>
                          <m:r>
                            <a:rPr lang="en-US">
                              <a:latin typeface="Cambria Math" panose="02040503050406030204" pitchFamily="18" charset="0"/>
                            </a:rPr>
                            <m:t>−</m:t>
                          </m:r>
                          <m:r>
                            <a:rPr lang="en-US" i="1">
                              <a:latin typeface="Cambria Math" panose="02040503050406030204" pitchFamily="18" charset="0"/>
                            </a:rPr>
                            <m:t>𝐹𝑎𝑙𝑠𝑒</m:t>
                          </m:r>
                        </m:e>
                      </m:d>
                      <m:r>
                        <a:rPr lang="en-US">
                          <a:latin typeface="Cambria Math" panose="02040503050406030204" pitchFamily="18" charset="0"/>
                        </a:rPr>
                        <m:t> </m:t>
                      </m:r>
                      <m:r>
                        <a:rPr lang="en-US" i="1">
                          <a:latin typeface="Cambria Math" panose="02040503050406030204" pitchFamily="18" charset="0"/>
                        </a:rPr>
                        <m:t>𝑜𝑓</m:t>
                      </m:r>
                      <m:r>
                        <a:rPr lang="en-US">
                          <a:latin typeface="Cambria Math" panose="02040503050406030204" pitchFamily="18" charset="0"/>
                        </a:rPr>
                        <m:t> </m:t>
                      </m:r>
                      <m:r>
                        <a:rPr lang="en-US" i="1">
                          <a:latin typeface="Cambria Math" panose="02040503050406030204" pitchFamily="18" charset="0"/>
                        </a:rPr>
                        <m:t>𝐻𝑖𝑔h</m:t>
                      </m:r>
                      <m:r>
                        <a:rPr lang="en-US">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 </m:t>
                      </m:r>
                      <m:r>
                        <a:rPr lang="en-US" i="1">
                          <a:latin typeface="Cambria Math" panose="02040503050406030204" pitchFamily="18" charset="0"/>
                        </a:rPr>
                        <m:t>𝐸𝑣𝑒𝑛𝑡𝑠</m:t>
                      </m:r>
                    </m:oMath>
                  </m:oMathPara>
                </a14:m>
                <a:endParaRPr lang="en-US" dirty="0"/>
              </a:p>
            </p:txBody>
          </p:sp>
        </mc:Choice>
        <mc:Fallback xmlns="">
          <p:sp>
            <p:nvSpPr>
              <p:cNvPr id="4" name="Rectangle 3">
                <a:extLst>
                  <a:ext uri="{FF2B5EF4-FFF2-40B4-BE49-F238E27FC236}">
                    <a16:creationId xmlns:a16="http://schemas.microsoft.com/office/drawing/2014/main" id="{4DD72B7A-0A2E-4392-AAC1-6A632AA95D93}"/>
                  </a:ext>
                </a:extLst>
              </p:cNvPr>
              <p:cNvSpPr>
                <a:spLocks noRot="1" noChangeAspect="1" noMove="1" noResize="1" noEditPoints="1" noAdjustHandles="1" noChangeArrowheads="1" noChangeShapeType="1" noTextEdit="1"/>
              </p:cNvSpPr>
              <p:nvPr/>
            </p:nvSpPr>
            <p:spPr>
              <a:xfrm>
                <a:off x="92962" y="5380114"/>
                <a:ext cx="5486117" cy="369332"/>
              </a:xfrm>
              <a:prstGeom prst="rect">
                <a:avLst/>
              </a:prstGeom>
              <a:blipFill>
                <a:blip r:embed="rId3"/>
                <a:stretch>
                  <a:fillRect l="-222" b="-11290"/>
                </a:stretch>
              </a:blipFill>
              <a:ln>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6558B7A1-3D6F-4A45-9D5A-254585EC0A68}"/>
                  </a:ext>
                </a:extLst>
              </p:cNvPr>
              <p:cNvGraphicFramePr>
                <a:graphicFrameLocks noGrp="1"/>
              </p:cNvGraphicFramePr>
              <p:nvPr>
                <p:extLst>
                  <p:ext uri="{D42A27DB-BD31-4B8C-83A1-F6EECF244321}">
                    <p14:modId xmlns:p14="http://schemas.microsoft.com/office/powerpoint/2010/main" val="1674668957"/>
                  </p:ext>
                </p:extLst>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199284">
                    <a:tc>
                      <a:txBody>
                        <a:bodyPr/>
                        <a:lstStyle/>
                        <a:p>
                          <a:pPr marL="0" marR="0" algn="just">
                            <a:lnSpc>
                              <a:spcPct val="107000"/>
                            </a:lnSpc>
                            <a:spcBef>
                              <a:spcPts val="0"/>
                            </a:spcBef>
                            <a:spcAft>
                              <a:spcPts val="8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𝐴𝑐𝑐𝑢𝑟𝑎𝑐𝑦</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f>
                                  <m:fPr>
                                    <m:ctrlPr>
                                      <a:rPr lang="en-U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𝑇𝑟𝑢𝑒</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num>
                                  <m:den>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den>
                                </m:f>
                              </m:oMath>
                            </m:oMathPara>
                          </a14:m>
                          <a:endParaRPr lang="en-US" sz="1800" dirty="0">
                            <a:effectLst/>
                            <a:latin typeface="Calibri" panose="020F0502020204030204" pitchFamily="34" charset="0"/>
                            <a:ea typeface="Calibri" panose="020F0502020204030204" pitchFamily="34" charset="0"/>
                            <a:cs typeface="Vrinda" panose="020B0502040204020203" pitchFamily="34" charset="0"/>
                          </a:endParaRPr>
                        </a:p>
                      </a:txBody>
                      <a:tcPr marL="14288" marR="14288" marT="0" marB="0" anchor="ctr">
                        <a:lnL>
                          <a:noFill/>
                        </a:lnL>
                        <a:lnR>
                          <a:noFill/>
                        </a:lnR>
                        <a:lnT>
                          <a:noFill/>
                        </a:lnT>
                        <a:lnB>
                          <a:noFill/>
                        </a:lnB>
                      </a:tcPr>
                    </a:tc>
                    <a:extLst>
                      <a:ext uri="{0D108BD9-81ED-4DB2-BD59-A6C34878D82A}">
                        <a16:rowId xmlns:a16="http://schemas.microsoft.com/office/drawing/2014/main" val="2655666036"/>
                      </a:ext>
                    </a:extLst>
                  </a:tr>
                </a:tbl>
              </a:graphicData>
            </a:graphic>
          </p:graphicFrame>
        </mc:Choice>
        <mc:Fallback xmlns="">
          <p:graphicFrame>
            <p:nvGraphicFramePr>
              <p:cNvPr id="5" name="Table 4">
                <a:extLst>
                  <a:ext uri="{FF2B5EF4-FFF2-40B4-BE49-F238E27FC236}">
                    <a16:creationId xmlns:a16="http://schemas.microsoft.com/office/drawing/2014/main" id="{6558B7A1-3D6F-4A45-9D5A-254585EC0A68}"/>
                  </a:ext>
                </a:extLst>
              </p:cNvPr>
              <p:cNvGraphicFramePr>
                <a:graphicFrameLocks noGrp="1"/>
              </p:cNvGraphicFramePr>
              <p:nvPr>
                <p:extLst>
                  <p:ext uri="{D42A27DB-BD31-4B8C-83A1-F6EECF244321}">
                    <p14:modId xmlns:p14="http://schemas.microsoft.com/office/powerpoint/2010/main" val="1674668957"/>
                  </p:ext>
                </p:extLst>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651193">
                    <a:tc>
                      <a:txBody>
                        <a:bodyPr/>
                        <a:lstStyle/>
                        <a:p>
                          <a:endParaRPr lang="en-US"/>
                        </a:p>
                      </a:txBody>
                      <a:tcPr marL="14288" marR="14288" marT="0" marB="0" anchor="ctr">
                        <a:lnL>
                          <a:noFill/>
                        </a:lnL>
                        <a:lnR>
                          <a:noFill/>
                        </a:lnR>
                        <a:lnT>
                          <a:noFill/>
                        </a:lnT>
                        <a:lnB>
                          <a:noFill/>
                        </a:lnB>
                        <a:blipFill>
                          <a:blip r:embed="rId4"/>
                          <a:stretch>
                            <a:fillRect/>
                          </a:stretch>
                        </a:blipFill>
                      </a:tcPr>
                    </a:tc>
                    <a:extLst>
                      <a:ext uri="{0D108BD9-81ED-4DB2-BD59-A6C34878D82A}">
                        <a16:rowId xmlns:a16="http://schemas.microsoft.com/office/drawing/2014/main" val="2655666036"/>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499DD19-293F-42E4-9199-F6E7480C2ED3}"/>
                  </a:ext>
                </a:extLst>
              </p:cNvPr>
              <p:cNvSpPr/>
              <p:nvPr/>
            </p:nvSpPr>
            <p:spPr>
              <a:xfrm>
                <a:off x="5258" y="2049169"/>
                <a:ext cx="4243919"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e>
                          </m:d>
                        </m:den>
                      </m:f>
                    </m:oMath>
                  </m:oMathPara>
                </a14:m>
                <a:endParaRPr lang="en-US" dirty="0"/>
              </a:p>
            </p:txBody>
          </p:sp>
        </mc:Choice>
        <mc:Fallback xmlns="">
          <p:sp>
            <p:nvSpPr>
              <p:cNvPr id="6" name="Rectangle 5">
                <a:extLst>
                  <a:ext uri="{FF2B5EF4-FFF2-40B4-BE49-F238E27FC236}">
                    <a16:creationId xmlns:a16="http://schemas.microsoft.com/office/drawing/2014/main" id="{2499DD19-293F-42E4-9199-F6E7480C2ED3}"/>
                  </a:ext>
                </a:extLst>
              </p:cNvPr>
              <p:cNvSpPr>
                <a:spLocks noRot="1" noChangeAspect="1" noMove="1" noResize="1" noEditPoints="1" noAdjustHandles="1" noChangeArrowheads="1" noChangeShapeType="1" noTextEdit="1"/>
              </p:cNvSpPr>
              <p:nvPr/>
            </p:nvSpPr>
            <p:spPr>
              <a:xfrm>
                <a:off x="5258" y="2049169"/>
                <a:ext cx="4243919" cy="6668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95A153C-96B1-4CFF-83BC-B1460E4D65B3}"/>
                  </a:ext>
                </a:extLst>
              </p:cNvPr>
              <p:cNvSpPr/>
              <p:nvPr/>
            </p:nvSpPr>
            <p:spPr>
              <a:xfrm>
                <a:off x="21761" y="2816828"/>
                <a:ext cx="3812390"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𝐿𝑜𝑤</m:t>
                              </m:r>
                            </m:e>
                          </m:d>
                        </m:den>
                      </m:f>
                    </m:oMath>
                  </m:oMathPara>
                </a14:m>
                <a:endParaRPr lang="en-US" dirty="0"/>
              </a:p>
            </p:txBody>
          </p:sp>
        </mc:Choice>
        <mc:Fallback xmlns="">
          <p:sp>
            <p:nvSpPr>
              <p:cNvPr id="7" name="Rectangle 6">
                <a:extLst>
                  <a:ext uri="{FF2B5EF4-FFF2-40B4-BE49-F238E27FC236}">
                    <a16:creationId xmlns:a16="http://schemas.microsoft.com/office/drawing/2014/main" id="{895A153C-96B1-4CFF-83BC-B1460E4D65B3}"/>
                  </a:ext>
                </a:extLst>
              </p:cNvPr>
              <p:cNvSpPr>
                <a:spLocks noRot="1" noChangeAspect="1" noMove="1" noResize="1" noEditPoints="1" noAdjustHandles="1" noChangeArrowheads="1" noChangeShapeType="1" noTextEdit="1"/>
              </p:cNvSpPr>
              <p:nvPr/>
            </p:nvSpPr>
            <p:spPr>
              <a:xfrm>
                <a:off x="21761" y="2816828"/>
                <a:ext cx="3812390" cy="666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987AFD6-5A40-4B41-9B35-8DB39EE73763}"/>
                  </a:ext>
                </a:extLst>
              </p:cNvPr>
              <p:cNvSpPr/>
              <p:nvPr/>
            </p:nvSpPr>
            <p:spPr>
              <a:xfrm>
                <a:off x="-599" y="3527193"/>
                <a:ext cx="6353368" cy="950004"/>
              </a:xfrm>
              <a:prstGeom prst="rect">
                <a:avLst/>
              </a:prstGeom>
            </p:spPr>
            <p:txBody>
              <a:bodyPr wrap="square">
                <a:spAutoFit/>
              </a:bodyPr>
              <a:lstStyle/>
              <a:p>
                <a:pPr algn="just">
                  <a:lnSpc>
                    <a:spcPct val="107000"/>
                  </a:lnSpc>
                  <a:spcAft>
                    <a:spcPts val="167"/>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𝐵𝑎𝑙𝑎𝑛𝑐𝑒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1</m:t>
                          </m:r>
                        </m:num>
                        <m:den>
                          <m:r>
                            <a:rPr lang="en-US" i="1">
                              <a:latin typeface="Cambria Math" panose="02040503050406030204" pitchFamily="18" charset="0"/>
                              <a:ea typeface="MS Mincho" panose="02020609040205080304" pitchFamily="49" charset="-128"/>
                              <a:cs typeface="Vrinda" panose="020B0502040204020203" pitchFamily="34" charset="0"/>
                            </a:rPr>
                            <m:t>4</m:t>
                          </m:r>
                        </m:den>
                      </m:f>
                      <m:nary>
                        <m:naryPr>
                          <m:chr m:val="∑"/>
                          <m:limLoc m:val="undOvr"/>
                          <m:ctrlPr>
                            <a:rPr lang="en-US" i="1">
                              <a:latin typeface="Cambria Math" panose="02040503050406030204" pitchFamily="18" charset="0"/>
                              <a:ea typeface="MS Mincho" panose="02020609040205080304" pitchFamily="49" charset="-128"/>
                            </a:rPr>
                          </m:ctrlPr>
                        </m:naryPr>
                        <m:sub>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=1</m:t>
                          </m:r>
                        </m:sub>
                        <m:sup>
                          <m:r>
                            <a:rPr lang="en-US" i="1">
                              <a:latin typeface="Cambria Math" panose="02040503050406030204" pitchFamily="18" charset="0"/>
                              <a:ea typeface="MS Mincho" panose="02020609040205080304" pitchFamily="49" charset="-128"/>
                              <a:cs typeface="Vrinda" panose="020B0502040204020203" pitchFamily="34" charset="0"/>
                            </a:rPr>
                            <m:t>4</m:t>
                          </m:r>
                        </m:sup>
                        <m:e>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num>
                            <m:den>
                              <m:d>
                                <m:dPr>
                                  <m:ctrlPr>
                                    <a:rPr lang="en-US" i="1">
                                      <a:latin typeface="Cambria Math" panose="02040503050406030204" pitchFamily="18" charset="0"/>
                                      <a:ea typeface="MS Mincho" panose="02020609040205080304" pitchFamily="49" charset="-128"/>
                                    </a:rPr>
                                  </m:ctrlPr>
                                </m:dPr>
                                <m:e>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𝐹𝑎𝑙𝑠𝑒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e>
                              </m:d>
                            </m:den>
                          </m:f>
                        </m:e>
                      </m:nary>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8" name="Rectangle 7">
                <a:extLst>
                  <a:ext uri="{FF2B5EF4-FFF2-40B4-BE49-F238E27FC236}">
                    <a16:creationId xmlns:a16="http://schemas.microsoft.com/office/drawing/2014/main" id="{6987AFD6-5A40-4B41-9B35-8DB39EE73763}"/>
                  </a:ext>
                </a:extLst>
              </p:cNvPr>
              <p:cNvSpPr>
                <a:spLocks noRot="1" noChangeAspect="1" noMove="1" noResize="1" noEditPoints="1" noAdjustHandles="1" noChangeArrowheads="1" noChangeShapeType="1" noTextEdit="1"/>
              </p:cNvSpPr>
              <p:nvPr/>
            </p:nvSpPr>
            <p:spPr>
              <a:xfrm>
                <a:off x="-599" y="3527193"/>
                <a:ext cx="6353368" cy="950004"/>
              </a:xfrm>
              <a:prstGeom prst="rect">
                <a:avLst/>
              </a:prstGeom>
              <a:blipFill>
                <a:blip r:embed="rId7"/>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552E77-2EB8-4041-8195-3D99298237BC}"/>
              </a:ext>
            </a:extLst>
          </p:cNvPr>
          <p:cNvSpPr txBox="1"/>
          <p:nvPr/>
        </p:nvSpPr>
        <p:spPr>
          <a:xfrm>
            <a:off x="5996161" y="3483677"/>
            <a:ext cx="294642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Confusion matrix of possible cases of solar power ramp events</a:t>
            </a:r>
          </a:p>
        </p:txBody>
      </p:sp>
      <p:pic>
        <p:nvPicPr>
          <p:cNvPr id="10" name="Picture 9">
            <a:extLst>
              <a:ext uri="{FF2B5EF4-FFF2-40B4-BE49-F238E27FC236}">
                <a16:creationId xmlns:a16="http://schemas.microsoft.com/office/drawing/2014/main" id="{6DB403C1-4F94-4CB6-8DAF-6910586D181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69691" y="1889224"/>
            <a:ext cx="2944852" cy="1693324"/>
          </a:xfrm>
          <a:prstGeom prst="rect">
            <a:avLst/>
          </a:prstGeom>
          <a:noFill/>
          <a:ln>
            <a:noFill/>
          </a:ln>
        </p:spPr>
      </p:pic>
      <p:sp>
        <p:nvSpPr>
          <p:cNvPr id="11" name="Text Placeholder 19">
            <a:extLst>
              <a:ext uri="{FF2B5EF4-FFF2-40B4-BE49-F238E27FC236}">
                <a16:creationId xmlns:a16="http://schemas.microsoft.com/office/drawing/2014/main" id="{5DF0731A-CBF1-49DA-AF3A-3AFA6224B3CA}"/>
              </a:ext>
            </a:extLst>
          </p:cNvPr>
          <p:cNvSpPr txBox="1">
            <a:spLocks/>
          </p:cNvSpPr>
          <p:nvPr/>
        </p:nvSpPr>
        <p:spPr>
          <a:xfrm>
            <a:off x="0" y="525369"/>
            <a:ext cx="5104017" cy="6080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The following evaluation metrics are used to assess the performance of the classification techniques:</a:t>
            </a:r>
          </a:p>
        </p:txBody>
      </p:sp>
      <p:sp>
        <p:nvSpPr>
          <p:cNvPr id="12" name="Rectangle 11">
            <a:extLst>
              <a:ext uri="{FF2B5EF4-FFF2-40B4-BE49-F238E27FC236}">
                <a16:creationId xmlns:a16="http://schemas.microsoft.com/office/drawing/2014/main" id="{B5D6EFF2-A017-4518-AE98-547BFF5A64A9}"/>
              </a:ext>
            </a:extLst>
          </p:cNvPr>
          <p:cNvSpPr/>
          <p:nvPr/>
        </p:nvSpPr>
        <p:spPr>
          <a:xfrm>
            <a:off x="92962" y="5794034"/>
            <a:ext cx="2887694" cy="923330"/>
          </a:xfrm>
          <a:prstGeom prst="rect">
            <a:avLst/>
          </a:prstGeom>
        </p:spPr>
        <p:txBody>
          <a:bodyPr wrap="square">
            <a:spAutoFit/>
          </a:bodyPr>
          <a:lstStyle/>
          <a:p>
            <a:pPr algn="just">
              <a:defRPr/>
            </a:pPr>
            <a:r>
              <a:rPr lang="en-US" dirty="0">
                <a:latin typeface="Times New Roman" panose="02020603050405020304" pitchFamily="18" charset="0"/>
                <a:cs typeface="Times New Roman" panose="02020603050405020304" pitchFamily="18" charset="0"/>
              </a:rPr>
              <a:t>The most suitable metrics for our application are the Diff. index and the F1 score.</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F1C0439-B12A-4F65-A0D7-F3E21B2CF3F5}"/>
                  </a:ext>
                </a:extLst>
              </p:cNvPr>
              <p:cNvSpPr/>
              <p:nvPr/>
            </p:nvSpPr>
            <p:spPr>
              <a:xfrm>
                <a:off x="92962" y="4467066"/>
                <a:ext cx="3741189" cy="801438"/>
              </a:xfrm>
              <a:prstGeom prst="rect">
                <a:avLst/>
              </a:prstGeom>
              <a:ln>
                <a:solidFill>
                  <a:srgbClr val="92D050"/>
                </a:solidFill>
              </a:ln>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𝐹</m:t>
                      </m:r>
                      <m:r>
                        <a:rPr lang="en-US" i="1">
                          <a:latin typeface="Cambria Math" panose="02040503050406030204" pitchFamily="18" charset="0"/>
                          <a:ea typeface="MS Mincho" panose="02020609040205080304" pitchFamily="49" charset="-128"/>
                          <a:cs typeface="Vrinda" panose="020B0502040204020203" pitchFamily="34" charset="0"/>
                        </a:rPr>
                        <m:t>1 </m:t>
                      </m:r>
                      <m:r>
                        <a:rPr lang="en-US" i="1">
                          <a:latin typeface="Cambria Math" panose="02040503050406030204" pitchFamily="18" charset="0"/>
                          <a:ea typeface="MS Mincho" panose="02020609040205080304" pitchFamily="49" charset="-128"/>
                          <a:cs typeface="Vrinda" panose="020B0502040204020203" pitchFamily="34" charset="0"/>
                        </a:rPr>
                        <m:t>𝑠𝑐𝑜𝑟𝑒</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cs typeface="Vrinda" panose="020B0502040204020203" pitchFamily="34" charset="0"/>
                            </a:rPr>
                          </m:ctrlPr>
                        </m:fPr>
                        <m:num>
                          <m:r>
                            <a:rPr lang="en-US" i="1">
                              <a:latin typeface="Cambria Math" panose="02040503050406030204" pitchFamily="18" charset="0"/>
                              <a:ea typeface="MS Mincho" panose="02020609040205080304" pitchFamily="49" charset="-128"/>
                              <a:cs typeface="Vrinda" panose="020B0502040204020203" pitchFamily="34" charset="0"/>
                            </a:rPr>
                            <m:t>2∗(</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latin typeface="Cambria Math" panose="02040503050406030204" pitchFamily="18" charset="0"/>
                              <a:ea typeface="MS Mincho" panose="02020609040205080304" pitchFamily="49" charset="-128"/>
                              <a:cs typeface="Vrinda" panose="020B0502040204020203" pitchFamily="34" charset="0"/>
                            </a:rPr>
                            <m:t>)</m:t>
                          </m:r>
                        </m:num>
                        <m:den>
                          <m:d>
                            <m:dPr>
                              <m:ctrlPr>
                                <a:rPr lang="en-US" i="1">
                                  <a:latin typeface="Cambria Math" panose="02040503050406030204" pitchFamily="18" charset="0"/>
                                  <a:ea typeface="MS Mincho" panose="02020609040205080304" pitchFamily="49" charset="-128"/>
                                  <a:cs typeface="Vrinda" panose="020B0502040204020203" pitchFamily="34" charset="0"/>
                                </a:rPr>
                              </m:ctrlPr>
                            </m:dPr>
                            <m:e>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e>
                          </m:d>
                        </m:den>
                      </m:f>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13" name="Rectangle 12">
                <a:extLst>
                  <a:ext uri="{FF2B5EF4-FFF2-40B4-BE49-F238E27FC236}">
                    <a16:creationId xmlns:a16="http://schemas.microsoft.com/office/drawing/2014/main" id="{3F1C0439-B12A-4F65-A0D7-F3E21B2CF3F5}"/>
                  </a:ext>
                </a:extLst>
              </p:cNvPr>
              <p:cNvSpPr>
                <a:spLocks noRot="1" noChangeAspect="1" noMove="1" noResize="1" noEditPoints="1" noAdjustHandles="1" noChangeArrowheads="1" noChangeShapeType="1" noTextEdit="1"/>
              </p:cNvSpPr>
              <p:nvPr/>
            </p:nvSpPr>
            <p:spPr>
              <a:xfrm>
                <a:off x="92962" y="4467066"/>
                <a:ext cx="3741189" cy="801438"/>
              </a:xfrm>
              <a:prstGeom prst="rect">
                <a:avLst/>
              </a:prstGeom>
              <a:blipFill>
                <a:blip r:embed="rId9"/>
                <a:stretch>
                  <a:fillRect/>
                </a:stretch>
              </a:blipFill>
              <a:ln>
                <a:solidFill>
                  <a:srgbClr val="92D050"/>
                </a:solidFill>
              </a:ln>
            </p:spPr>
            <p:txBody>
              <a:bodyPr/>
              <a:lstStyle/>
              <a:p>
                <a:r>
                  <a:rPr lang="en-US">
                    <a:noFill/>
                  </a:rPr>
                  <a:t> </a:t>
                </a:r>
              </a:p>
            </p:txBody>
          </p:sp>
        </mc:Fallback>
      </mc:AlternateContent>
      <p:sp>
        <p:nvSpPr>
          <p:cNvPr id="14" name="Rectangle 13">
            <a:extLst>
              <a:ext uri="{FF2B5EF4-FFF2-40B4-BE49-F238E27FC236}">
                <a16:creationId xmlns:a16="http://schemas.microsoft.com/office/drawing/2014/main" id="{3A380739-6460-4F4F-BED4-041D0C37B925}"/>
              </a:ext>
            </a:extLst>
          </p:cNvPr>
          <p:cNvSpPr/>
          <p:nvPr/>
        </p:nvSpPr>
        <p:spPr>
          <a:xfrm>
            <a:off x="3277147" y="120238"/>
            <a:ext cx="2719014" cy="400110"/>
          </a:xfrm>
          <a:prstGeom prst="rect">
            <a:avLst/>
          </a:prstGeom>
        </p:spPr>
        <p:txBody>
          <a:bodyPr wrap="none">
            <a:spAutoFit/>
          </a:bodyPr>
          <a:lstStyle/>
          <a:p>
            <a:r>
              <a:rPr lang="en-US" sz="2000" b="1" dirty="0">
                <a:latin typeface="Times New Roman" panose="02020603050405020304" pitchFamily="18" charset="0"/>
              </a:rPr>
              <a:t>Results and Evaluation</a:t>
            </a:r>
            <a:endParaRPr lang="en-US" sz="2000" b="1" dirty="0"/>
          </a:p>
        </p:txBody>
      </p:sp>
      <p:grpSp>
        <p:nvGrpSpPr>
          <p:cNvPr id="23" name="Group 22">
            <a:extLst>
              <a:ext uri="{FF2B5EF4-FFF2-40B4-BE49-F238E27FC236}">
                <a16:creationId xmlns:a16="http://schemas.microsoft.com/office/drawing/2014/main" id="{5D991528-DDE7-4ADE-93CF-A9F3F8D0EF56}"/>
              </a:ext>
            </a:extLst>
          </p:cNvPr>
          <p:cNvGrpSpPr/>
          <p:nvPr/>
        </p:nvGrpSpPr>
        <p:grpSpPr>
          <a:xfrm>
            <a:off x="5154970" y="647159"/>
            <a:ext cx="3897475" cy="980936"/>
            <a:chOff x="5154970" y="647159"/>
            <a:chExt cx="3897475" cy="980936"/>
          </a:xfrm>
        </p:grpSpPr>
        <p:sp>
          <p:nvSpPr>
            <p:cNvPr id="24" name="Rectangle 23">
              <a:extLst>
                <a:ext uri="{FF2B5EF4-FFF2-40B4-BE49-F238E27FC236}">
                  <a16:creationId xmlns:a16="http://schemas.microsoft.com/office/drawing/2014/main" id="{3FB28203-68BF-4FD3-8349-C6D7C28E3370}"/>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25" name="Group 24">
              <a:extLst>
                <a:ext uri="{FF2B5EF4-FFF2-40B4-BE49-F238E27FC236}">
                  <a16:creationId xmlns:a16="http://schemas.microsoft.com/office/drawing/2014/main" id="{1D8801B2-807E-45B5-ABE3-456D2534B5BF}"/>
                </a:ext>
              </a:extLst>
            </p:cNvPr>
            <p:cNvGrpSpPr/>
            <p:nvPr/>
          </p:nvGrpSpPr>
          <p:grpSpPr>
            <a:xfrm>
              <a:off x="5154970" y="1256567"/>
              <a:ext cx="3720965" cy="371528"/>
              <a:chOff x="5847113" y="115573"/>
              <a:chExt cx="3130714" cy="371528"/>
            </a:xfrm>
          </p:grpSpPr>
          <p:grpSp>
            <p:nvGrpSpPr>
              <p:cNvPr id="26" name="Group 25">
                <a:extLst>
                  <a:ext uri="{FF2B5EF4-FFF2-40B4-BE49-F238E27FC236}">
                    <a16:creationId xmlns:a16="http://schemas.microsoft.com/office/drawing/2014/main" id="{0686D942-F046-4879-BD76-41016C2DFA6C}"/>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75901E3-0CB0-4891-BFE4-C1657DEF6EBA}"/>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31" name="Arrow: Up 30">
                  <a:extLst>
                    <a:ext uri="{FF2B5EF4-FFF2-40B4-BE49-F238E27FC236}">
                      <a16:creationId xmlns:a16="http://schemas.microsoft.com/office/drawing/2014/main" id="{A2EADAFE-8CAF-416C-86A1-50776F9B0085}"/>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9B5CDFE-9493-43F7-A853-E8E6E6BFE4EC}"/>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4A9B3B3-5F51-486F-B204-A99EEEA3D3B0}"/>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9" name="Arrow: Up 28">
                  <a:extLst>
                    <a:ext uri="{FF2B5EF4-FFF2-40B4-BE49-F238E27FC236}">
                      <a16:creationId xmlns:a16="http://schemas.microsoft.com/office/drawing/2014/main" id="{522DA5F6-AACA-4C8F-8522-A32432C8B76C}"/>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2" name="Slide Number Placeholder 3">
            <a:extLst>
              <a:ext uri="{FF2B5EF4-FFF2-40B4-BE49-F238E27FC236}">
                <a16:creationId xmlns:a16="http://schemas.microsoft.com/office/drawing/2014/main" id="{BA6D21A7-50EB-4A16-9C46-3ECE208A8184}"/>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14</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06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AE2990-29E4-4D71-9828-5E11E0C026A7}"/>
              </a:ext>
            </a:extLst>
          </p:cNvPr>
          <p:cNvGraphicFramePr>
            <a:graphicFrameLocks noGrp="1"/>
          </p:cNvGraphicFramePr>
          <p:nvPr>
            <p:extLst>
              <p:ext uri="{D42A27DB-BD31-4B8C-83A1-F6EECF244321}">
                <p14:modId xmlns:p14="http://schemas.microsoft.com/office/powerpoint/2010/main" val="3927400764"/>
              </p:ext>
            </p:extLst>
          </p:nvPr>
        </p:nvGraphicFramePr>
        <p:xfrm>
          <a:off x="4463302" y="1320866"/>
          <a:ext cx="4418363" cy="4783566"/>
        </p:xfrm>
        <a:graphic>
          <a:graphicData uri="http://schemas.openxmlformats.org/drawingml/2006/table">
            <a:tbl>
              <a:tblPr/>
              <a:tblGrid>
                <a:gridCol w="1088719">
                  <a:extLst>
                    <a:ext uri="{9D8B030D-6E8A-4147-A177-3AD203B41FA5}">
                      <a16:colId xmlns:a16="http://schemas.microsoft.com/office/drawing/2014/main" val="1201661961"/>
                    </a:ext>
                  </a:extLst>
                </a:gridCol>
                <a:gridCol w="2240925">
                  <a:extLst>
                    <a:ext uri="{9D8B030D-6E8A-4147-A177-3AD203B41FA5}">
                      <a16:colId xmlns:a16="http://schemas.microsoft.com/office/drawing/2014/main" val="654615129"/>
                    </a:ext>
                  </a:extLst>
                </a:gridCol>
                <a:gridCol w="1088719">
                  <a:extLst>
                    <a:ext uri="{9D8B030D-6E8A-4147-A177-3AD203B41FA5}">
                      <a16:colId xmlns:a16="http://schemas.microsoft.com/office/drawing/2014/main" val="4081401160"/>
                    </a:ext>
                  </a:extLst>
                </a:gridCol>
              </a:tblGrid>
              <a:tr h="526542">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Model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Parameters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Selected Features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21396"/>
                  </a:ext>
                </a:extLst>
              </a:tr>
              <a:tr h="785194">
                <a:tc>
                  <a:txBody>
                    <a:bodyPr/>
                    <a:lstStyle/>
                    <a:p>
                      <a:pPr algn="ctr" fontAlgn="ctr"/>
                      <a:r>
                        <a:rPr lang="en-US" sz="1400" b="1" i="0" u="none" strike="noStrike" dirty="0">
                          <a:solidFill>
                            <a:srgbClr val="000000"/>
                          </a:solidFill>
                          <a:effectLst/>
                          <a:latin typeface="Times New Roman" panose="02020603050405020304" pitchFamily="18" charset="0"/>
                        </a:rPr>
                        <a:t>Naïve Bayes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Distribution=Normal; distribution parameters are estimated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030264"/>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LDA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(μ)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1, 2, 3, 6, 9, 10, 12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12550"/>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Decision Tree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Max of splits=15;</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492989"/>
                  </a:ext>
                </a:extLst>
              </a:tr>
              <a:tr h="526542">
                <a:tc>
                  <a:txBody>
                    <a:bodyPr/>
                    <a:lstStyle/>
                    <a:p>
                      <a:pPr algn="ctr" fontAlgn="ctr"/>
                      <a:r>
                        <a:rPr lang="en-US" sz="1400" b="1" i="0" u="none" strike="noStrike" dirty="0" err="1">
                          <a:solidFill>
                            <a:srgbClr val="000000"/>
                          </a:solidFill>
                          <a:effectLst/>
                          <a:latin typeface="Times New Roman" panose="02020603050405020304" pitchFamily="18" charset="0"/>
                        </a:rPr>
                        <a:t>kNN</a:t>
                      </a:r>
                      <a:endParaRPr lang="en-US" sz="1400" b="1" i="0" u="none" strike="noStrike"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Euclidean distance; k=15 (nearest 15 neighbors)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1, 4, 6, 7, 8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918306"/>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Logistic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(β)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640685"/>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Random Forests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Times New Roman" panose="02020603050405020304" pitchFamily="18" charset="0"/>
                        </a:rPr>
                        <a:t>Forest size=100 trees; 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486097"/>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SVM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Kernel= Radial basis function;</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C=184; gamma=5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299849"/>
                  </a:ext>
                </a:extLst>
              </a:tr>
              <a:tr h="312578">
                <a:tc>
                  <a:txBody>
                    <a:bodyPr/>
                    <a:lstStyle/>
                    <a:p>
                      <a:pPr algn="ctr" fontAlgn="ctr"/>
                      <a:r>
                        <a:rPr lang="en-US" sz="1400" b="1" i="0" u="none" strike="noStrike" dirty="0">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Hidden layer=1; Neurons=10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009336"/>
                  </a:ext>
                </a:extLst>
              </a:tr>
            </a:tbl>
          </a:graphicData>
        </a:graphic>
      </p:graphicFrame>
      <p:sp>
        <p:nvSpPr>
          <p:cNvPr id="5" name="Rectangle 4">
            <a:extLst>
              <a:ext uri="{FF2B5EF4-FFF2-40B4-BE49-F238E27FC236}">
                <a16:creationId xmlns:a16="http://schemas.microsoft.com/office/drawing/2014/main" id="{2CB6B1BF-9966-4527-BF0E-1D81371619F8}"/>
              </a:ext>
            </a:extLst>
          </p:cNvPr>
          <p:cNvSpPr/>
          <p:nvPr/>
        </p:nvSpPr>
        <p:spPr>
          <a:xfrm>
            <a:off x="2093383" y="959512"/>
            <a:ext cx="571158"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(a)</a:t>
            </a:r>
            <a:endParaRPr lang="en-US" sz="1600" dirty="0"/>
          </a:p>
        </p:txBody>
      </p:sp>
      <p:sp>
        <p:nvSpPr>
          <p:cNvPr id="6" name="Rectangle 5">
            <a:extLst>
              <a:ext uri="{FF2B5EF4-FFF2-40B4-BE49-F238E27FC236}">
                <a16:creationId xmlns:a16="http://schemas.microsoft.com/office/drawing/2014/main" id="{8BBAA85E-64B6-4C99-8EC5-48FE67181C96}"/>
              </a:ext>
            </a:extLst>
          </p:cNvPr>
          <p:cNvSpPr/>
          <p:nvPr/>
        </p:nvSpPr>
        <p:spPr>
          <a:xfrm>
            <a:off x="6392658" y="959512"/>
            <a:ext cx="559650"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(b)</a:t>
            </a:r>
            <a:endParaRPr lang="en-US" sz="1600" dirty="0"/>
          </a:p>
        </p:txBody>
      </p:sp>
      <p:graphicFrame>
        <p:nvGraphicFramePr>
          <p:cNvPr id="7" name="Table 6">
            <a:extLst>
              <a:ext uri="{FF2B5EF4-FFF2-40B4-BE49-F238E27FC236}">
                <a16:creationId xmlns:a16="http://schemas.microsoft.com/office/drawing/2014/main" id="{06CD8F38-0F50-4BBA-8C87-A24A470096B1}"/>
              </a:ext>
            </a:extLst>
          </p:cNvPr>
          <p:cNvGraphicFramePr>
            <a:graphicFrameLocks noGrp="1"/>
          </p:cNvGraphicFramePr>
          <p:nvPr>
            <p:extLst>
              <p:ext uri="{D42A27DB-BD31-4B8C-83A1-F6EECF244321}">
                <p14:modId xmlns:p14="http://schemas.microsoft.com/office/powerpoint/2010/main" val="2657780592"/>
              </p:ext>
            </p:extLst>
          </p:nvPr>
        </p:nvGraphicFramePr>
        <p:xfrm>
          <a:off x="256068" y="1320866"/>
          <a:ext cx="3833447" cy="4783568"/>
        </p:xfrm>
        <a:graphic>
          <a:graphicData uri="http://schemas.openxmlformats.org/drawingml/2006/table">
            <a:tbl>
              <a:tblPr/>
              <a:tblGrid>
                <a:gridCol w="507925">
                  <a:extLst>
                    <a:ext uri="{9D8B030D-6E8A-4147-A177-3AD203B41FA5}">
                      <a16:colId xmlns:a16="http://schemas.microsoft.com/office/drawing/2014/main" val="4152272381"/>
                    </a:ext>
                  </a:extLst>
                </a:gridCol>
                <a:gridCol w="3325522">
                  <a:extLst>
                    <a:ext uri="{9D8B030D-6E8A-4147-A177-3AD203B41FA5}">
                      <a16:colId xmlns:a16="http://schemas.microsoft.com/office/drawing/2014/main" val="702466218"/>
                    </a:ext>
                  </a:extLst>
                </a:gridCol>
              </a:tblGrid>
              <a:tr h="167734">
                <a:tc>
                  <a:txBody>
                    <a:bodyPr/>
                    <a:lstStyle/>
                    <a:p>
                      <a:pPr algn="ctr"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No.</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Most Important Features</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8182414"/>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water content,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310409"/>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cover,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512032"/>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Top net solar radiation,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4436790"/>
                  </a:ext>
                </a:extLst>
              </a:tr>
              <a:tr h="20428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dirty="0">
                          <a:solidFill>
                            <a:srgbClr val="000000"/>
                          </a:solidFill>
                          <a:latin typeface="Times New Roman" panose="02020603050405020304" pitchFamily="18" charset="0"/>
                          <a:cs typeface="Times New Roman" panose="02020603050405020304" pitchFamily="18" charset="0"/>
                        </a:rPr>
                        <a:t>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850591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9930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45774"/>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9397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time-series hour-ahead forecasts of solar power by NARX</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47119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persistence hour-ahead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93338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115198"/>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318767"/>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79905"/>
                  </a:ext>
                </a:extLst>
              </a:tr>
            </a:tbl>
          </a:graphicData>
        </a:graphic>
      </p:graphicFrame>
      <p:sp>
        <p:nvSpPr>
          <p:cNvPr id="8" name="Rectangle 7">
            <a:extLst>
              <a:ext uri="{FF2B5EF4-FFF2-40B4-BE49-F238E27FC236}">
                <a16:creationId xmlns:a16="http://schemas.microsoft.com/office/drawing/2014/main" id="{FDCB00C4-456D-4636-9EF3-0EB398A0668C}"/>
              </a:ext>
            </a:extLst>
          </p:cNvPr>
          <p:cNvSpPr/>
          <p:nvPr/>
        </p:nvSpPr>
        <p:spPr>
          <a:xfrm>
            <a:off x="-154421" y="567380"/>
            <a:ext cx="9434945"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The most 12 important features out of 66;  (b) selected features and parameters for each model</a:t>
            </a:r>
          </a:p>
        </p:txBody>
      </p:sp>
      <p:sp>
        <p:nvSpPr>
          <p:cNvPr id="9" name="Rectangle 8">
            <a:extLst>
              <a:ext uri="{FF2B5EF4-FFF2-40B4-BE49-F238E27FC236}">
                <a16:creationId xmlns:a16="http://schemas.microsoft.com/office/drawing/2014/main" id="{DC4E012B-B638-4AF0-953F-EED48CCB03DD}"/>
              </a:ext>
            </a:extLst>
          </p:cNvPr>
          <p:cNvSpPr/>
          <p:nvPr/>
        </p:nvSpPr>
        <p:spPr>
          <a:xfrm>
            <a:off x="3277147" y="120238"/>
            <a:ext cx="2719014" cy="400110"/>
          </a:xfrm>
          <a:prstGeom prst="rect">
            <a:avLst/>
          </a:prstGeom>
        </p:spPr>
        <p:txBody>
          <a:bodyPr wrap="none">
            <a:spAutoFit/>
          </a:bodyPr>
          <a:lstStyle/>
          <a:p>
            <a:r>
              <a:rPr lang="en-US" sz="2000" b="1" dirty="0">
                <a:latin typeface="Times New Roman" panose="02020603050405020304" pitchFamily="18" charset="0"/>
              </a:rPr>
              <a:t>Results and Evaluation</a:t>
            </a:r>
            <a:endParaRPr lang="en-US" sz="2000" b="1" dirty="0"/>
          </a:p>
        </p:txBody>
      </p:sp>
      <p:sp>
        <p:nvSpPr>
          <p:cNvPr id="10" name="Slide Number Placeholder 3">
            <a:extLst>
              <a:ext uri="{FF2B5EF4-FFF2-40B4-BE49-F238E27FC236}">
                <a16:creationId xmlns:a16="http://schemas.microsoft.com/office/drawing/2014/main" id="{8C0CB80B-ECF5-45C0-B10F-9F19101DA263}"/>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15</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445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5DEDD8-4487-44AD-8F0C-8A98ED91D3C5}"/>
              </a:ext>
            </a:extLst>
          </p:cNvPr>
          <p:cNvSpPr txBox="1"/>
          <p:nvPr/>
        </p:nvSpPr>
        <p:spPr>
          <a:xfrm>
            <a:off x="59954" y="5487428"/>
            <a:ext cx="8507897"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Solar power ramp events forecasts by the classification techniques of the high-rate ramp events (162 events)</a:t>
            </a:r>
          </a:p>
        </p:txBody>
      </p:sp>
      <p:graphicFrame>
        <p:nvGraphicFramePr>
          <p:cNvPr id="7" name="Table 6">
            <a:extLst>
              <a:ext uri="{FF2B5EF4-FFF2-40B4-BE49-F238E27FC236}">
                <a16:creationId xmlns:a16="http://schemas.microsoft.com/office/drawing/2014/main" id="{4C658D97-8A28-4F1D-939B-AC21D6574BC7}"/>
              </a:ext>
            </a:extLst>
          </p:cNvPr>
          <p:cNvGraphicFramePr>
            <a:graphicFrameLocks noGrp="1"/>
          </p:cNvGraphicFramePr>
          <p:nvPr>
            <p:extLst>
              <p:ext uri="{D42A27DB-BD31-4B8C-83A1-F6EECF244321}">
                <p14:modId xmlns:p14="http://schemas.microsoft.com/office/powerpoint/2010/main" val="2034282208"/>
              </p:ext>
            </p:extLst>
          </p:nvPr>
        </p:nvGraphicFramePr>
        <p:xfrm>
          <a:off x="119908" y="4175804"/>
          <a:ext cx="8387990" cy="1294716"/>
        </p:xfrm>
        <a:graphic>
          <a:graphicData uri="http://schemas.openxmlformats.org/drawingml/2006/table">
            <a:tbl>
              <a:tblPr/>
              <a:tblGrid>
                <a:gridCol w="1199965">
                  <a:extLst>
                    <a:ext uri="{9D8B030D-6E8A-4147-A177-3AD203B41FA5}">
                      <a16:colId xmlns:a16="http://schemas.microsoft.com/office/drawing/2014/main" val="1731870061"/>
                    </a:ext>
                  </a:extLst>
                </a:gridCol>
                <a:gridCol w="720863">
                  <a:extLst>
                    <a:ext uri="{9D8B030D-6E8A-4147-A177-3AD203B41FA5}">
                      <a16:colId xmlns:a16="http://schemas.microsoft.com/office/drawing/2014/main" val="3739563082"/>
                    </a:ext>
                  </a:extLst>
                </a:gridCol>
                <a:gridCol w="806974">
                  <a:extLst>
                    <a:ext uri="{9D8B030D-6E8A-4147-A177-3AD203B41FA5}">
                      <a16:colId xmlns:a16="http://schemas.microsoft.com/office/drawing/2014/main" val="932758758"/>
                    </a:ext>
                  </a:extLst>
                </a:gridCol>
                <a:gridCol w="818342">
                  <a:extLst>
                    <a:ext uri="{9D8B030D-6E8A-4147-A177-3AD203B41FA5}">
                      <a16:colId xmlns:a16="http://schemas.microsoft.com/office/drawing/2014/main" val="3485603392"/>
                    </a:ext>
                  </a:extLst>
                </a:gridCol>
                <a:gridCol w="841073">
                  <a:extLst>
                    <a:ext uri="{9D8B030D-6E8A-4147-A177-3AD203B41FA5}">
                      <a16:colId xmlns:a16="http://schemas.microsoft.com/office/drawing/2014/main" val="4282542304"/>
                    </a:ext>
                  </a:extLst>
                </a:gridCol>
                <a:gridCol w="803302">
                  <a:extLst>
                    <a:ext uri="{9D8B030D-6E8A-4147-A177-3AD203B41FA5}">
                      <a16:colId xmlns:a16="http://schemas.microsoft.com/office/drawing/2014/main" val="4101674985"/>
                    </a:ext>
                  </a:extLst>
                </a:gridCol>
                <a:gridCol w="745598">
                  <a:extLst>
                    <a:ext uri="{9D8B030D-6E8A-4147-A177-3AD203B41FA5}">
                      <a16:colId xmlns:a16="http://schemas.microsoft.com/office/drawing/2014/main" val="2915215139"/>
                    </a:ext>
                  </a:extLst>
                </a:gridCol>
                <a:gridCol w="822451">
                  <a:extLst>
                    <a:ext uri="{9D8B030D-6E8A-4147-A177-3AD203B41FA5}">
                      <a16:colId xmlns:a16="http://schemas.microsoft.com/office/drawing/2014/main" val="473758071"/>
                    </a:ext>
                  </a:extLst>
                </a:gridCol>
                <a:gridCol w="793457">
                  <a:extLst>
                    <a:ext uri="{9D8B030D-6E8A-4147-A177-3AD203B41FA5}">
                      <a16:colId xmlns:a16="http://schemas.microsoft.com/office/drawing/2014/main" val="1725582237"/>
                    </a:ext>
                  </a:extLst>
                </a:gridCol>
                <a:gridCol w="835965">
                  <a:extLst>
                    <a:ext uri="{9D8B030D-6E8A-4147-A177-3AD203B41FA5}">
                      <a16:colId xmlns:a16="http://schemas.microsoft.com/office/drawing/2014/main" val="1229830001"/>
                    </a:ext>
                  </a:extLst>
                </a:gridCol>
              </a:tblGrid>
              <a:tr h="285190">
                <a:tc>
                  <a:txBody>
                    <a:bodyPr/>
                    <a:lstStyle/>
                    <a:p>
                      <a:pPr algn="ctr" rtl="0" fontAlgn="ctr"/>
                      <a:r>
                        <a:rPr lang="en-US" sz="1100" b="1" i="0" u="none" strike="noStrike" dirty="0">
                          <a:solidFill>
                            <a:srgbClr val="000000"/>
                          </a:solidFill>
                          <a:effectLst/>
                          <a:latin typeface="Times New Roman" panose="02020603050405020304" pitchFamily="18" charset="0"/>
                          <a:cs typeface="Times New Roman" panose="02020603050405020304" pitchFamily="18" charset="0"/>
                        </a:rPr>
                        <a:t>Method</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Naïve Bayes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LDA</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Decision Trees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kNN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Logistic Regression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Random Forest</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SVM</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ANN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Combined Classifiers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72546494"/>
                  </a:ext>
                </a:extLst>
              </a:tr>
              <a:tr h="183339">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77768500"/>
                  </a:ext>
                </a:extLst>
              </a:tr>
              <a:tr h="182880">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Recall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4003878"/>
                  </a:ext>
                </a:extLst>
              </a:tr>
              <a:tr h="191616">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Balanced 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25833378"/>
                  </a:ext>
                </a:extLst>
              </a:tr>
              <a:tr h="172637">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F1-Score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73923517"/>
                  </a:ext>
                </a:extLst>
              </a:tr>
              <a:tr h="182880">
                <a:tc>
                  <a:txBody>
                    <a:bodyPr/>
                    <a:lstStyle/>
                    <a:p>
                      <a:pPr algn="ctr" rtl="0" fontAlgn="ctr"/>
                      <a:r>
                        <a:rPr lang="en-US" sz="900" b="1" i="0" u="none" strike="noStrike" dirty="0">
                          <a:solidFill>
                            <a:schemeClr val="tx1"/>
                          </a:solidFill>
                          <a:effectLst/>
                          <a:latin typeface="Times New Roman" panose="02020603050405020304" pitchFamily="18" charset="0"/>
                          <a:cs typeface="Times New Roman" panose="02020603050405020304" pitchFamily="18" charset="0"/>
                        </a:rPr>
                        <a:t> Diff. Index</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78678102"/>
                  </a:ext>
                </a:extLst>
              </a:tr>
            </a:tbl>
          </a:graphicData>
        </a:graphic>
      </p:graphicFrame>
      <p:graphicFrame>
        <p:nvGraphicFramePr>
          <p:cNvPr id="8" name="Chart 7">
            <a:extLst>
              <a:ext uri="{FF2B5EF4-FFF2-40B4-BE49-F238E27FC236}">
                <a16:creationId xmlns:a16="http://schemas.microsoft.com/office/drawing/2014/main" id="{A4FC49AA-51D8-40F0-A20A-9DA14CAEB220}"/>
              </a:ext>
            </a:extLst>
          </p:cNvPr>
          <p:cNvGraphicFramePr>
            <a:graphicFrameLocks/>
          </p:cNvGraphicFramePr>
          <p:nvPr>
            <p:extLst>
              <p:ext uri="{D42A27DB-BD31-4B8C-83A1-F6EECF244321}">
                <p14:modId xmlns:p14="http://schemas.microsoft.com/office/powerpoint/2010/main" val="3625182102"/>
              </p:ext>
            </p:extLst>
          </p:nvPr>
        </p:nvGraphicFramePr>
        <p:xfrm>
          <a:off x="127084" y="724241"/>
          <a:ext cx="8889834" cy="431054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E9FBE17E-5801-49BC-B42B-9CDF20DACA8F}"/>
              </a:ext>
            </a:extLst>
          </p:cNvPr>
          <p:cNvSpPr/>
          <p:nvPr/>
        </p:nvSpPr>
        <p:spPr>
          <a:xfrm>
            <a:off x="3277147" y="120238"/>
            <a:ext cx="2719014" cy="400110"/>
          </a:xfrm>
          <a:prstGeom prst="rect">
            <a:avLst/>
          </a:prstGeom>
        </p:spPr>
        <p:txBody>
          <a:bodyPr wrap="none">
            <a:spAutoFit/>
          </a:bodyPr>
          <a:lstStyle/>
          <a:p>
            <a:r>
              <a:rPr lang="en-US" sz="2000" b="1" dirty="0">
                <a:latin typeface="Times New Roman" panose="02020603050405020304" pitchFamily="18" charset="0"/>
              </a:rPr>
              <a:t>Results and Evaluation</a:t>
            </a:r>
            <a:endParaRPr lang="en-US" sz="2000" b="1" dirty="0"/>
          </a:p>
        </p:txBody>
      </p:sp>
      <p:sp>
        <p:nvSpPr>
          <p:cNvPr id="10" name="Slide Number Placeholder 3">
            <a:extLst>
              <a:ext uri="{FF2B5EF4-FFF2-40B4-BE49-F238E27FC236}">
                <a16:creationId xmlns:a16="http://schemas.microsoft.com/office/drawing/2014/main" id="{70DE5568-C994-4A5C-AFF1-4FCBDBCA841B}"/>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16</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81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B2BE5F-E562-483C-8EEE-7B62730CFEB1}"/>
              </a:ext>
            </a:extLst>
          </p:cNvPr>
          <p:cNvSpPr/>
          <p:nvPr/>
        </p:nvSpPr>
        <p:spPr>
          <a:xfrm>
            <a:off x="0" y="751344"/>
            <a:ext cx="8884448" cy="5078313"/>
          </a:xfrm>
          <a:prstGeom prst="rect">
            <a:avLst/>
          </a:prstGeom>
        </p:spPr>
        <p:txBody>
          <a:bodyPr wrap="square">
            <a:spAutoFit/>
          </a:bodyPr>
          <a:lstStyle/>
          <a:p>
            <a:pPr marL="176213" indent="-176213"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This study presents the challenging aspect of ramp forecasting, which is not comparable to studies that detect the ramp events by using historical solar power observations and meteorological measurements. </a:t>
            </a:r>
          </a:p>
          <a:p>
            <a:pPr marL="176213" indent="-176213" algn="just" defTabSz="914217">
              <a:buFont typeface="Arial" panose="020B0604020202020204" pitchFamily="34" charset="0"/>
              <a:buChar char="•"/>
              <a:defRPr/>
            </a:pPr>
            <a:endParaRPr lang="en-US" dirty="0">
              <a:solidFill>
                <a:prstClr val="black"/>
              </a:solidFill>
              <a:latin typeface="Times New Roman" panose="02020603050405020304" pitchFamily="18" charset="0"/>
              <a:cs typeface="Times New Roman" panose="02020603050405020304" pitchFamily="18" charset="0"/>
            </a:endParaRPr>
          </a:p>
          <a:p>
            <a:pPr marL="176213" indent="-176213"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For a general assessment of the classification model performance for solar power ramp events forecasting, the evaluation metrics that consider the precision and the recall together, such as Diff. Index and F1 score, should be used, in order to properly weigh both the true and the false events of high-rate ramp events.</a:t>
            </a:r>
          </a:p>
          <a:p>
            <a:pPr marL="176213" indent="-176213" algn="just" defTabSz="914217">
              <a:buFont typeface="Arial" panose="020B0604020202020204" pitchFamily="34" charset="0"/>
              <a:buChar char="•"/>
              <a:defRPr/>
            </a:pPr>
            <a:endParaRPr lang="en-US" dirty="0">
              <a:solidFill>
                <a:prstClr val="black"/>
              </a:solidFill>
              <a:latin typeface="Times New Roman" panose="02020603050405020304" pitchFamily="18" charset="0"/>
              <a:cs typeface="Times New Roman" panose="02020603050405020304" pitchFamily="18" charset="0"/>
            </a:endParaRPr>
          </a:p>
          <a:p>
            <a:pPr marL="176213" indent="-176213"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In the individual classification models, the RF and SVM models yield the most accurate forecasts of solar power ramp events. </a:t>
            </a:r>
          </a:p>
          <a:p>
            <a:pPr marL="176213" indent="-176213" algn="just" defTabSz="914217">
              <a:buFont typeface="Arial" panose="020B0604020202020204" pitchFamily="34" charset="0"/>
              <a:buChar char="•"/>
              <a:defRPr/>
            </a:pPr>
            <a:endParaRPr lang="en-US" dirty="0">
              <a:solidFill>
                <a:prstClr val="black"/>
              </a:solidFill>
              <a:latin typeface="Times New Roman" panose="02020603050405020304" pitchFamily="18" charset="0"/>
              <a:cs typeface="Times New Roman" panose="02020603050405020304" pitchFamily="18" charset="0"/>
            </a:endParaRPr>
          </a:p>
          <a:p>
            <a:pPr marL="176213" indent="-176213"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In addition, combining the outcomes of the models obtains an improvement of 18% over the best model, and leads to a more robust performance.</a:t>
            </a:r>
          </a:p>
          <a:p>
            <a:pPr marL="176213" indent="-176213" algn="just" defTabSz="914217">
              <a:buFont typeface="Arial" panose="020B0604020202020204" pitchFamily="34" charset="0"/>
              <a:buChar char="•"/>
              <a:defRPr/>
            </a:pPr>
            <a:endParaRPr lang="en-US" dirty="0">
              <a:solidFill>
                <a:prstClr val="black"/>
              </a:solidFill>
              <a:latin typeface="Times New Roman" panose="02020603050405020304" pitchFamily="18" charset="0"/>
              <a:cs typeface="Times New Roman" panose="02020603050405020304" pitchFamily="18" charset="0"/>
            </a:endParaRPr>
          </a:p>
          <a:p>
            <a:pPr marL="176213" indent="-176213" algn="just" defTabSz="914217">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The classification techniques (i.e., RF, SVM, and combined classifiers) outperform the solar power forecasts that are used as features to those classification techniques by about 15~40% over the best solar power forecasts, </a:t>
            </a:r>
            <a:r>
              <a:rPr lang="en-US">
                <a:solidFill>
                  <a:prstClr val="black"/>
                </a:solidFill>
                <a:latin typeface="Times New Roman" panose="02020603050405020304" pitchFamily="18" charset="0"/>
                <a:cs typeface="Times New Roman" panose="02020603050405020304" pitchFamily="18" charset="0"/>
              </a:rPr>
              <a:t>which have </a:t>
            </a:r>
            <a:r>
              <a:rPr lang="en-US" dirty="0">
                <a:solidFill>
                  <a:prstClr val="black"/>
                </a:solidFill>
                <a:latin typeface="Times New Roman" panose="02020603050405020304" pitchFamily="18" charset="0"/>
                <a:cs typeface="Times New Roman" panose="02020603050405020304" pitchFamily="18" charset="0"/>
              </a:rPr>
              <a:t>Diff. index=42.</a:t>
            </a:r>
          </a:p>
        </p:txBody>
      </p:sp>
      <p:sp>
        <p:nvSpPr>
          <p:cNvPr id="6" name="Rectangle 5">
            <a:extLst>
              <a:ext uri="{FF2B5EF4-FFF2-40B4-BE49-F238E27FC236}">
                <a16:creationId xmlns:a16="http://schemas.microsoft.com/office/drawing/2014/main" id="{9994D587-10A2-4F32-9D01-57766F0733E8}"/>
              </a:ext>
            </a:extLst>
          </p:cNvPr>
          <p:cNvSpPr/>
          <p:nvPr/>
        </p:nvSpPr>
        <p:spPr>
          <a:xfrm>
            <a:off x="3867320" y="130049"/>
            <a:ext cx="150874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Conclusions</a:t>
            </a:r>
          </a:p>
        </p:txBody>
      </p:sp>
      <p:sp>
        <p:nvSpPr>
          <p:cNvPr id="7" name="Slide Number Placeholder 3">
            <a:extLst>
              <a:ext uri="{FF2B5EF4-FFF2-40B4-BE49-F238E27FC236}">
                <a16:creationId xmlns:a16="http://schemas.microsoft.com/office/drawing/2014/main" id="{C7FE8647-9AD0-416B-8273-8FD9FC8A26F4}"/>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17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9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ED0B90-9AD6-4464-A214-16F6040EA3A3}"/>
              </a:ext>
            </a:extLst>
          </p:cNvPr>
          <p:cNvSpPr/>
          <p:nvPr/>
        </p:nvSpPr>
        <p:spPr>
          <a:xfrm>
            <a:off x="1786812" y="0"/>
            <a:ext cx="5570376" cy="1569660"/>
          </a:xfrm>
          <a:prstGeom prst="rect">
            <a:avLst/>
          </a:prstGeom>
        </p:spPr>
        <p:txBody>
          <a:bodyPr wrap="square">
            <a:spAutoFit/>
          </a:bodyPr>
          <a:lstStyle/>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4" name="Rectangle 3">
            <a:extLst>
              <a:ext uri="{FF2B5EF4-FFF2-40B4-BE49-F238E27FC236}">
                <a16:creationId xmlns:a16="http://schemas.microsoft.com/office/drawing/2014/main" id="{A5EB9C83-CD1C-421D-84DB-8C104D6D6393}"/>
              </a:ext>
            </a:extLst>
          </p:cNvPr>
          <p:cNvSpPr/>
          <p:nvPr/>
        </p:nvSpPr>
        <p:spPr>
          <a:xfrm>
            <a:off x="132520" y="5195776"/>
            <a:ext cx="8848725" cy="338554"/>
          </a:xfrm>
          <a:prstGeom prst="rect">
            <a:avLst/>
          </a:prstGeom>
        </p:spPr>
        <p:txBody>
          <a:bodyPr wrap="square">
            <a:spAutoFit/>
          </a:bodyPr>
          <a:lstStyle/>
          <a:p>
            <a:pPr algn="ctr"/>
            <a:r>
              <a:rPr lang="en-US" sz="1600">
                <a:hlinkClick r:id="rId3"/>
              </a:rPr>
              <a:t>http://epic.uncc.edu/</a:t>
            </a:r>
            <a:r>
              <a:rPr lang="en-US" sz="1600"/>
              <a:t> </a:t>
            </a:r>
            <a:endParaRPr lang="en-US" sz="1600" dirty="0"/>
          </a:p>
        </p:txBody>
      </p:sp>
      <p:pic>
        <p:nvPicPr>
          <p:cNvPr id="5" name="Picture 4">
            <a:extLst>
              <a:ext uri="{FF2B5EF4-FFF2-40B4-BE49-F238E27FC236}">
                <a16:creationId xmlns:a16="http://schemas.microsoft.com/office/drawing/2014/main" id="{64FE4EAF-A8E6-40DD-9A23-2CC8FAEA6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55" y="2916310"/>
            <a:ext cx="8848725" cy="2328612"/>
          </a:xfrm>
          <a:prstGeom prst="rect">
            <a:avLst/>
          </a:prstGeom>
        </p:spPr>
      </p:pic>
      <p:sp>
        <p:nvSpPr>
          <p:cNvPr id="6" name="Rectangle 5">
            <a:extLst>
              <a:ext uri="{FF2B5EF4-FFF2-40B4-BE49-F238E27FC236}">
                <a16:creationId xmlns:a16="http://schemas.microsoft.com/office/drawing/2014/main" id="{5D5AC787-AC65-49CD-BC03-E891CEB92DF3}"/>
              </a:ext>
            </a:extLst>
          </p:cNvPr>
          <p:cNvSpPr/>
          <p:nvPr/>
        </p:nvSpPr>
        <p:spPr>
          <a:xfrm>
            <a:off x="1858679" y="5474991"/>
            <a:ext cx="5029200" cy="646331"/>
          </a:xfrm>
          <a:prstGeom prst="rect">
            <a:avLst/>
          </a:prstGeom>
        </p:spPr>
        <p:txBody>
          <a:bodyPr wrap="square">
            <a:spAutoFit/>
          </a:bodyPr>
          <a:lstStyle/>
          <a:p>
            <a:pPr algn="ctr"/>
            <a:r>
              <a:rPr lang="en-US" altLang="en-US" dirty="0">
                <a:latin typeface="Times New Roman" panose="02020603050405020304" pitchFamily="18" charset="0"/>
                <a:cs typeface="Times New Roman" panose="02020603050405020304" pitchFamily="18" charset="0"/>
              </a:rPr>
              <a:t>Energy Production and Infrastructure Center </a:t>
            </a:r>
          </a:p>
          <a:p>
            <a:pPr algn="ctr"/>
            <a:r>
              <a:rPr lang="en-US" altLang="en-US" dirty="0">
                <a:latin typeface="Times New Roman" panose="02020603050405020304" pitchFamily="18" charset="0"/>
                <a:cs typeface="Times New Roman" panose="02020603050405020304" pitchFamily="18" charset="0"/>
              </a:rPr>
              <a:t>University of North Carolina at Charlotte</a:t>
            </a:r>
          </a:p>
        </p:txBody>
      </p:sp>
      <p:sp>
        <p:nvSpPr>
          <p:cNvPr id="7" name="Rectangle 6">
            <a:extLst>
              <a:ext uri="{FF2B5EF4-FFF2-40B4-BE49-F238E27FC236}">
                <a16:creationId xmlns:a16="http://schemas.microsoft.com/office/drawing/2014/main" id="{CD192535-6E8B-4304-A8FC-B00F8586DB16}"/>
              </a:ext>
            </a:extLst>
          </p:cNvPr>
          <p:cNvSpPr/>
          <p:nvPr/>
        </p:nvSpPr>
        <p:spPr>
          <a:xfrm>
            <a:off x="3330533" y="2217402"/>
            <a:ext cx="2604238" cy="738664"/>
          </a:xfrm>
          <a:prstGeom prst="rect">
            <a:avLst/>
          </a:prstGeom>
        </p:spPr>
        <p:txBody>
          <a:bodyPr wrap="none">
            <a:spAutoFit/>
          </a:bodyPr>
          <a:lstStyle/>
          <a:p>
            <a:pPr algn="ctr"/>
            <a:r>
              <a:rPr lang="en-US" sz="2400" b="1" dirty="0">
                <a:latin typeface="Times New Roman"/>
                <a:cs typeface="Times New Roman"/>
              </a:rPr>
              <a:t>Mohamed Abuella</a:t>
            </a:r>
          </a:p>
          <a:p>
            <a:pPr algn="ctr"/>
            <a:r>
              <a:rPr lang="en-US" dirty="0">
                <a:solidFill>
                  <a:srgbClr val="0070C0"/>
                </a:solidFill>
                <a:latin typeface="Times New Roman"/>
                <a:cs typeface="Times New Roman"/>
              </a:rPr>
              <a:t>mabuella@uncc.edu</a:t>
            </a:r>
          </a:p>
        </p:txBody>
      </p:sp>
      <p:pic>
        <p:nvPicPr>
          <p:cNvPr id="8" name="Picture 4" descr="Image result for unc charlotte epic">
            <a:extLst>
              <a:ext uri="{FF2B5EF4-FFF2-40B4-BE49-F238E27FC236}">
                <a16:creationId xmlns:a16="http://schemas.microsoft.com/office/drawing/2014/main" id="{496A2247-9027-45B1-8742-D5037AEB07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9858" y="5535958"/>
            <a:ext cx="1617670" cy="52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5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B8880E8-D0E2-45A1-88F3-7463A19DBD3E}"/>
              </a:ext>
            </a:extLst>
          </p:cNvPr>
          <p:cNvGraphicFramePr/>
          <p:nvPr>
            <p:extLst>
              <p:ext uri="{D42A27DB-BD31-4B8C-83A1-F6EECF244321}">
                <p14:modId xmlns:p14="http://schemas.microsoft.com/office/powerpoint/2010/main" val="1459834034"/>
              </p:ext>
            </p:extLst>
          </p:nvPr>
        </p:nvGraphicFramePr>
        <p:xfrm>
          <a:off x="699588" y="136525"/>
          <a:ext cx="8196943" cy="5647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441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886983" y="5772051"/>
            <a:ext cx="3529492" cy="369332"/>
          </a:xfrm>
          <a:prstGeom prst="rect">
            <a:avLst/>
          </a:prstGeom>
        </p:spPr>
        <p:txBody>
          <a:bodyPr wrap="none">
            <a:spAutoFit/>
          </a:bodyPr>
          <a:lstStyle/>
          <a:p>
            <a:r>
              <a:rPr lang="en-US"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86983" y="1030375"/>
            <a:ext cx="1420416" cy="1076578"/>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13" name="Rectangle 12"/>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14" name="Rectangle 13"/>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4092557" y="3380252"/>
            <a:ext cx="4619643" cy="2474054"/>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77454" y="1134165"/>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110072" y="114689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110072" y="114689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96E8F74-3429-4EF3-BAD9-DD12DF2E7284}"/>
              </a:ext>
            </a:extLst>
          </p:cNvPr>
          <p:cNvSpPr/>
          <p:nvPr/>
        </p:nvSpPr>
        <p:spPr>
          <a:xfrm>
            <a:off x="3028949" y="120238"/>
            <a:ext cx="2932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Solar Power Ramp Rates</a:t>
            </a:r>
          </a:p>
        </p:txBody>
      </p:sp>
      <p:sp>
        <p:nvSpPr>
          <p:cNvPr id="20" name="Rectangle 19">
            <a:extLst>
              <a:ext uri="{FF2B5EF4-FFF2-40B4-BE49-F238E27FC236}">
                <a16:creationId xmlns:a16="http://schemas.microsoft.com/office/drawing/2014/main" id="{D72ECE16-C6EF-4F2C-AE27-5ACF78BC3797}"/>
              </a:ext>
            </a:extLst>
          </p:cNvPr>
          <p:cNvSpPr/>
          <p:nvPr/>
        </p:nvSpPr>
        <p:spPr>
          <a:xfrm>
            <a:off x="97076" y="628764"/>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b="1" i="1" dirty="0">
                <a:latin typeface="Times New Roman" panose="02020603050405020304" pitchFamily="18" charset="0"/>
                <a:cs typeface="Times New Roman" panose="02020603050405020304" pitchFamily="18" charset="0"/>
              </a:rPr>
              <a:t>the change of solar power during a certain time interval.</a:t>
            </a:r>
            <a:endParaRPr lang="en-US" b="1" i="1" dirty="0"/>
          </a:p>
        </p:txBody>
      </p:sp>
      <p:sp>
        <p:nvSpPr>
          <p:cNvPr id="22" name="Slide Number Placeholder 3">
            <a:extLst>
              <a:ext uri="{FF2B5EF4-FFF2-40B4-BE49-F238E27FC236}">
                <a16:creationId xmlns:a16="http://schemas.microsoft.com/office/drawing/2014/main" id="{77060323-E4B4-4DF7-B0E4-AF874A03CCE5}"/>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3</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250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E2F876C-0344-42BD-8094-7DEF9C31299F}"/>
                  </a:ext>
                </a:extLst>
              </p:cNvPr>
              <p:cNvSpPr/>
              <p:nvPr/>
            </p:nvSpPr>
            <p:spPr>
              <a:xfrm>
                <a:off x="5097992" y="1818607"/>
                <a:ext cx="4046008" cy="1372299"/>
              </a:xfrm>
              <a:prstGeom prst="rect">
                <a:avLst/>
              </a:prstGeom>
            </p:spPr>
            <p:txBody>
              <a:bodyPr wrap="square">
                <a:spAutoFit/>
              </a:bodyPr>
              <a:lstStyle/>
              <a:p>
                <a:r>
                  <a:rPr lang="en-US" sz="1600" b="1" dirty="0"/>
                  <a:t>Ramp Classes as following:</a:t>
                </a:r>
              </a:p>
              <a:p>
                <a:r>
                  <a:rPr lang="en-US" sz="1600" dirty="0">
                    <a:solidFill>
                      <a:srgbClr val="FF0000"/>
                    </a:solidFill>
                  </a:rPr>
                  <a:t>Class1:</a:t>
                </a:r>
                <a:r>
                  <a:rPr lang="en-US" sz="1600" dirty="0"/>
                  <a:t> Ramp up of </a:t>
                </a:r>
                <a:r>
                  <a:rPr lang="en-US" sz="1600" dirty="0">
                    <a:solidFill>
                      <a:srgbClr val="FF0000"/>
                    </a:solidFill>
                  </a:rPr>
                  <a:t>high rate, </a:t>
                </a:r>
                <a14:m>
                  <m:oMath xmlns:m="http://schemas.openxmlformats.org/officeDocument/2006/math">
                    <m:r>
                      <m:rPr>
                        <m:nor/>
                      </m:rPr>
                      <a:rPr lang="en-US" sz="1600" dirty="0"/>
                      <m:t>|</m:t>
                    </m:r>
                    <m:r>
                      <m:rPr>
                        <m:nor/>
                      </m:rPr>
                      <a:rPr lang="en-US" sz="1600" dirty="0"/>
                      <m:t>rate</m:t>
                    </m:r>
                    <m:r>
                      <m:rPr>
                        <m:nor/>
                      </m:rPr>
                      <a:rPr lang="en-US" sz="1600" dirty="0" smtClean="0"/>
                      <m:t>|</m:t>
                    </m:r>
                    <m:r>
                      <a:rPr lang="en-US" sz="1600" i="1" dirty="0" smtClean="0">
                        <a:latin typeface="Cambria Math" panose="02040503050406030204" pitchFamily="18" charset="0"/>
                        <a:ea typeface="Cambria Math" panose="02040503050406030204" pitchFamily="18" charset="0"/>
                      </a:rPr>
                      <m:t>≥</m:t>
                    </m:r>
                  </m:oMath>
                </a14:m>
                <a:r>
                  <a:rPr lang="en-US" sz="1600" dirty="0"/>
                  <a:t> Tsh </a:t>
                </a:r>
              </a:p>
              <a:p>
                <a:r>
                  <a:rPr lang="en-US" sz="1600" dirty="0">
                    <a:solidFill>
                      <a:srgbClr val="00B050"/>
                    </a:solidFill>
                  </a:rPr>
                  <a:t>Class2: </a:t>
                </a:r>
                <a:r>
                  <a:rPr lang="en-US" sz="1600" dirty="0"/>
                  <a:t>Ramp up of </a:t>
                </a:r>
                <a:r>
                  <a:rPr lang="en-US" sz="1600" dirty="0">
                    <a:solidFill>
                      <a:srgbClr val="00B050"/>
                    </a:solidFill>
                  </a:rPr>
                  <a:t>low rate, </a:t>
                </a:r>
                <a:r>
                  <a:rPr lang="en-US" sz="1600" dirty="0"/>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t> Tsh</a:t>
                </a:r>
                <a:endParaRPr lang="en-US" sz="1600" dirty="0">
                  <a:solidFill>
                    <a:schemeClr val="accent1"/>
                  </a:solidFill>
                </a:endParaRPr>
              </a:p>
              <a:p>
                <a:r>
                  <a:rPr lang="en-US" sz="1600" dirty="0">
                    <a:solidFill>
                      <a:srgbClr val="FF0000"/>
                    </a:solidFill>
                  </a:rPr>
                  <a:t>Class3:</a:t>
                </a:r>
                <a:r>
                  <a:rPr lang="en-US" sz="1600" dirty="0">
                    <a:solidFill>
                      <a:srgbClr val="00B050"/>
                    </a:solidFill>
                  </a:rPr>
                  <a:t> </a:t>
                </a:r>
                <a:r>
                  <a:rPr lang="en-US" sz="1600" dirty="0"/>
                  <a:t>Ramp down of </a:t>
                </a:r>
                <a:r>
                  <a:rPr lang="en-US" sz="1600" dirty="0">
                    <a:solidFill>
                      <a:srgbClr val="FF0000"/>
                    </a:solidFill>
                  </a:rPr>
                  <a:t>high rate,</a:t>
                </a:r>
                <a:r>
                  <a:rPr lang="en-US" sz="1600" dirty="0">
                    <a:solidFill>
                      <a:srgbClr val="00B050"/>
                    </a:solidFill>
                  </a:rPr>
                  <a:t> </a:t>
                </a:r>
                <a:r>
                  <a:rPr lang="en-US" sz="1600" dirty="0"/>
                  <a:t>|rate|</a:t>
                </a:r>
                <a14:m>
                  <m:oMath xmlns:m="http://schemas.openxmlformats.org/officeDocument/2006/math">
                    <m:r>
                      <a:rPr lang="en-US" sz="1600"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oMath>
                </a14:m>
                <a:r>
                  <a:rPr lang="en-US" sz="1600" dirty="0"/>
                  <a:t>Tsh</a:t>
                </a:r>
                <a:endParaRPr lang="en-US" sz="1600" dirty="0">
                  <a:solidFill>
                    <a:schemeClr val="tx2">
                      <a:lumMod val="60000"/>
                      <a:lumOff val="40000"/>
                    </a:schemeClr>
                  </a:solidFill>
                </a:endParaRPr>
              </a:p>
              <a:p>
                <a:r>
                  <a:rPr lang="en-US" sz="1600" dirty="0">
                    <a:solidFill>
                      <a:srgbClr val="00B050"/>
                    </a:solidFill>
                  </a:rPr>
                  <a:t>Class4: </a:t>
                </a:r>
                <a:r>
                  <a:rPr lang="en-US" sz="1600" dirty="0"/>
                  <a:t>Ramp down of</a:t>
                </a:r>
                <a:r>
                  <a:rPr lang="en-US" sz="1600" dirty="0">
                    <a:solidFill>
                      <a:srgbClr val="00B050"/>
                    </a:solidFill>
                  </a:rPr>
                  <a:t> low rate, </a:t>
                </a:r>
                <a:r>
                  <a:rPr lang="en-US" sz="1600" dirty="0"/>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solidFill>
                      <a:srgbClr val="00B050"/>
                    </a:solidFill>
                  </a:rPr>
                  <a:t> </a:t>
                </a:r>
                <a:r>
                  <a:rPr lang="en-US" sz="1600" dirty="0"/>
                  <a:t>Tsh</a:t>
                </a:r>
              </a:p>
            </p:txBody>
          </p:sp>
        </mc:Choice>
        <mc:Fallback xmlns="">
          <p:sp>
            <p:nvSpPr>
              <p:cNvPr id="2" name="Rectangle 1">
                <a:extLst>
                  <a:ext uri="{FF2B5EF4-FFF2-40B4-BE49-F238E27FC236}">
                    <a16:creationId xmlns:a16="http://schemas.microsoft.com/office/drawing/2014/main" id="{9E2F876C-0344-42BD-8094-7DEF9C31299F}"/>
                  </a:ext>
                </a:extLst>
              </p:cNvPr>
              <p:cNvSpPr>
                <a:spLocks noRot="1" noChangeAspect="1" noMove="1" noResize="1" noEditPoints="1" noAdjustHandles="1" noChangeArrowheads="1" noChangeShapeType="1" noTextEdit="1"/>
              </p:cNvSpPr>
              <p:nvPr/>
            </p:nvSpPr>
            <p:spPr>
              <a:xfrm>
                <a:off x="5097992" y="1818607"/>
                <a:ext cx="4046008" cy="1372299"/>
              </a:xfrm>
              <a:prstGeom prst="rect">
                <a:avLst/>
              </a:prstGeom>
              <a:blipFill>
                <a:blip r:embed="rId3"/>
                <a:stretch>
                  <a:fillRect l="-753" t="-1333" b="-133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1136FAB-A7BF-47F7-B91E-07EA59ADD151}"/>
              </a:ext>
            </a:extLst>
          </p:cNvPr>
          <p:cNvSpPr txBox="1"/>
          <p:nvPr/>
        </p:nvSpPr>
        <p:spPr>
          <a:xfrm>
            <a:off x="3115" y="594616"/>
            <a:ext cx="325185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Classes of Solar Ramp Events </a:t>
            </a:r>
          </a:p>
        </p:txBody>
      </p:sp>
      <p:pic>
        <p:nvPicPr>
          <p:cNvPr id="4" name="Picture 3">
            <a:extLst>
              <a:ext uri="{FF2B5EF4-FFF2-40B4-BE49-F238E27FC236}">
                <a16:creationId xmlns:a16="http://schemas.microsoft.com/office/drawing/2014/main" id="{0A865B9E-54CE-49A0-BFD9-DBCF267FD39F}"/>
              </a:ext>
            </a:extLst>
          </p:cNvPr>
          <p:cNvPicPr>
            <a:picLocks noChangeAspect="1"/>
          </p:cNvPicPr>
          <p:nvPr/>
        </p:nvPicPr>
        <p:blipFill>
          <a:blip r:embed="rId4"/>
          <a:stretch>
            <a:fillRect/>
          </a:stretch>
        </p:blipFill>
        <p:spPr>
          <a:xfrm>
            <a:off x="1612712" y="3633555"/>
            <a:ext cx="6228521" cy="2280146"/>
          </a:xfrm>
          <a:prstGeom prst="rect">
            <a:avLst/>
          </a:prstGeom>
        </p:spPr>
      </p:pic>
      <p:pic>
        <p:nvPicPr>
          <p:cNvPr id="5" name="Picture 4">
            <a:extLst>
              <a:ext uri="{FF2B5EF4-FFF2-40B4-BE49-F238E27FC236}">
                <a16:creationId xmlns:a16="http://schemas.microsoft.com/office/drawing/2014/main" id="{33C4E9AA-00BA-4CF9-B9ED-2ED4B8B48622}"/>
              </a:ext>
            </a:extLst>
          </p:cNvPr>
          <p:cNvPicPr>
            <a:picLocks noChangeAspect="1"/>
          </p:cNvPicPr>
          <p:nvPr/>
        </p:nvPicPr>
        <p:blipFill rotWithShape="1">
          <a:blip r:embed="rId5"/>
          <a:srcRect t="1" b="26687"/>
          <a:stretch/>
        </p:blipFill>
        <p:spPr>
          <a:xfrm>
            <a:off x="-13214" y="1064665"/>
            <a:ext cx="5512576" cy="2364335"/>
          </a:xfrm>
          <a:prstGeom prst="rect">
            <a:avLst/>
          </a:prstGeom>
        </p:spPr>
      </p:pic>
      <p:sp>
        <p:nvSpPr>
          <p:cNvPr id="6" name="Rectangle 5">
            <a:extLst>
              <a:ext uri="{FF2B5EF4-FFF2-40B4-BE49-F238E27FC236}">
                <a16:creationId xmlns:a16="http://schemas.microsoft.com/office/drawing/2014/main" id="{B12256C1-7981-43AB-9B53-9095F375F135}"/>
              </a:ext>
            </a:extLst>
          </p:cNvPr>
          <p:cNvSpPr/>
          <p:nvPr/>
        </p:nvSpPr>
        <p:spPr>
          <a:xfrm>
            <a:off x="3028949" y="120238"/>
            <a:ext cx="2932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Solar Power Ramp Rates</a:t>
            </a:r>
          </a:p>
        </p:txBody>
      </p:sp>
      <p:sp>
        <p:nvSpPr>
          <p:cNvPr id="8" name="Slide Number Placeholder 3">
            <a:extLst>
              <a:ext uri="{FF2B5EF4-FFF2-40B4-BE49-F238E27FC236}">
                <a16:creationId xmlns:a16="http://schemas.microsoft.com/office/drawing/2014/main" id="{487A0094-1479-49DD-85DE-0634B0ABE2F1}"/>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4</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275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20277" y="623222"/>
            <a:ext cx="8952272" cy="64658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Using Machine learning classification techniques to forecast PV solar power ramp events, which can be implemented several applications </a:t>
            </a:r>
            <a:r>
              <a:rPr lang="en-US" sz="1800" dirty="0">
                <a:latin typeface="Times New Roman" panose="02020603050405020304" pitchFamily="18" charset="0"/>
                <a:ea typeface="Times New Roman" panose="02020603050405020304" pitchFamily="18" charset="0"/>
              </a:rPr>
              <a:t>in distribution and transmission system.</a:t>
            </a:r>
            <a:endParaRPr lang="en-US" sz="1800" dirty="0"/>
          </a:p>
        </p:txBody>
      </p:sp>
      <p:sp>
        <p:nvSpPr>
          <p:cNvPr id="3" name="Rectangle 2">
            <a:extLst>
              <a:ext uri="{FF2B5EF4-FFF2-40B4-BE49-F238E27FC236}">
                <a16:creationId xmlns:a16="http://schemas.microsoft.com/office/drawing/2014/main" id="{ECEB3C26-91BD-42E2-B08F-5A97F81F99B9}"/>
              </a:ext>
            </a:extLst>
          </p:cNvPr>
          <p:cNvSpPr/>
          <p:nvPr/>
        </p:nvSpPr>
        <p:spPr>
          <a:xfrm>
            <a:off x="3274080" y="136561"/>
            <a:ext cx="2595839"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Potential Applications</a:t>
            </a:r>
            <a:endParaRPr lang="en-US" sz="2000" b="1"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375636" cy="1754326"/>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There are applications that rely on ramp event forecasts, such as:</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operation of voltage regulation equipment;</a:t>
            </a: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mechanism of charging and discharging the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15475"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93553" y="5795063"/>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412042" y="1296749"/>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08023" y="3098662"/>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44335" y="3926454"/>
            <a:ext cx="4794134" cy="2308324"/>
          </a:xfrm>
          <a:prstGeom prst="rect">
            <a:avLst/>
          </a:prstGeom>
        </p:spPr>
        <p:txBody>
          <a:bodyPr wrap="square">
            <a:spAutoFit/>
          </a:bodyPr>
          <a:lstStyle/>
          <a:p>
            <a:pPr algn="just"/>
            <a:r>
              <a:rPr lang="en-US" dirty="0">
                <a:latin typeface="Times New Roman" panose="02020603050405020304" pitchFamily="18" charset="0"/>
                <a:ea typeface="Times New Roman" panose="02020603050405020304" pitchFamily="18" charset="0"/>
              </a:rPr>
              <a:t>Whereas, in the bulk or the </a:t>
            </a:r>
            <a:r>
              <a:rPr lang="en-US" b="1" dirty="0">
                <a:latin typeface="Times New Roman" panose="02020603050405020304" pitchFamily="18" charset="0"/>
                <a:ea typeface="Times New Roman" panose="02020603050405020304" pitchFamily="18" charset="0"/>
              </a:rPr>
              <a:t>transmission level:</a:t>
            </a:r>
            <a:r>
              <a:rPr lang="en-US" dirty="0">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Forecasts of ramp events can be used in the trading decisions, and dispatching the operating reserve;</a:t>
            </a:r>
            <a:endParaRPr lang="en-US" dirty="0">
              <a:ea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rPr>
              <a:t>Managing the limits of the ramp rates for reliable and stable operation of electric power systems that have a high-level integrations of renewables. </a:t>
            </a:r>
            <a:endParaRPr lang="en-US" dirty="0"/>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973617"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Distribution level:</a:t>
            </a:r>
            <a:endParaRPr lang="en-US" b="1" dirty="0"/>
          </a:p>
        </p:txBody>
      </p:sp>
      <p:sp>
        <p:nvSpPr>
          <p:cNvPr id="16" name="Slide Number Placeholder 3">
            <a:extLst>
              <a:ext uri="{FF2B5EF4-FFF2-40B4-BE49-F238E27FC236}">
                <a16:creationId xmlns:a16="http://schemas.microsoft.com/office/drawing/2014/main" id="{ED5902E6-FD09-4D76-A1E6-FA4586775DCC}"/>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5</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62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8356D3F3-2997-40B8-AED0-E8836814C81A}"/>
              </a:ext>
            </a:extLst>
          </p:cNvPr>
          <p:cNvSpPr txBox="1">
            <a:spLocks/>
          </p:cNvSpPr>
          <p:nvPr/>
        </p:nvSpPr>
        <p:spPr>
          <a:xfrm>
            <a:off x="47966" y="840674"/>
            <a:ext cx="8952272" cy="40011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The classification models that have been implemented for solar power ramp events.</a:t>
            </a:r>
          </a:p>
        </p:txBody>
      </p:sp>
      <p:sp>
        <p:nvSpPr>
          <p:cNvPr id="3" name="Rectangle 2">
            <a:extLst>
              <a:ext uri="{FF2B5EF4-FFF2-40B4-BE49-F238E27FC236}">
                <a16:creationId xmlns:a16="http://schemas.microsoft.com/office/drawing/2014/main" id="{6B9C57B5-D62B-4A39-A749-C7740C6D0894}"/>
              </a:ext>
            </a:extLst>
          </p:cNvPr>
          <p:cNvSpPr/>
          <p:nvPr/>
        </p:nvSpPr>
        <p:spPr>
          <a:xfrm>
            <a:off x="47966" y="1157575"/>
            <a:ext cx="4334256" cy="2308324"/>
          </a:xfrm>
          <a:prstGeom prst="rect">
            <a:avLst/>
          </a:prstGeom>
        </p:spPr>
        <p:txBody>
          <a:bodyPr wrap="square">
            <a:spAutoFit/>
          </a:bodyPr>
          <a:lstStyle/>
          <a:p>
            <a:pPr marL="292100" indent="-292100" defTabSz="914217">
              <a:buAutoNum type="arabicParenR"/>
            </a:pPr>
            <a:r>
              <a:rPr lang="en-US" dirty="0">
                <a:latin typeface="Times New Roman" panose="02020603050405020304" pitchFamily="18" charset="0"/>
                <a:cs typeface="Times New Roman" panose="02020603050405020304" pitchFamily="18" charset="0"/>
              </a:rPr>
              <a:t>Naive Bayes;</a:t>
            </a:r>
          </a:p>
          <a:p>
            <a:pPr marL="292100" indent="-292100" defTabSz="914217">
              <a:buAutoNum type="arabicParenR"/>
            </a:pPr>
            <a:r>
              <a:rPr lang="en-US" dirty="0">
                <a:latin typeface="Times New Roman" panose="02020603050405020304" pitchFamily="18" charset="0"/>
                <a:cs typeface="Times New Roman" panose="02020603050405020304" pitchFamily="18" charset="0"/>
              </a:rPr>
              <a:t>Linear Discriminant Analysis (LDA);</a:t>
            </a:r>
          </a:p>
          <a:p>
            <a:pPr marL="292100" indent="-292100" defTabSz="914217">
              <a:buAutoNum type="arabicParenR"/>
            </a:pPr>
            <a:r>
              <a:rPr lang="en-US" dirty="0">
                <a:latin typeface="Times New Roman" panose="02020603050405020304" pitchFamily="18" charset="0"/>
                <a:cs typeface="Times New Roman" panose="02020603050405020304" pitchFamily="18" charset="0"/>
              </a:rPr>
              <a:t>k-Nearest Neighbors (</a:t>
            </a:r>
            <a:r>
              <a:rPr lang="en-US" dirty="0" err="1">
                <a:latin typeface="Times New Roman" panose="02020603050405020304" pitchFamily="18" charset="0"/>
                <a:cs typeface="Times New Roman" panose="02020603050405020304" pitchFamily="18" charset="0"/>
              </a:rPr>
              <a:t>kNN</a:t>
            </a:r>
            <a:r>
              <a:rPr lang="en-US" dirty="0">
                <a:latin typeface="Times New Roman" panose="02020603050405020304" pitchFamily="18" charset="0"/>
                <a:cs typeface="Times New Roman" panose="02020603050405020304" pitchFamily="18" charset="0"/>
              </a:rPr>
              <a:t>); </a:t>
            </a:r>
          </a:p>
          <a:p>
            <a:pPr marL="292100" indent="-292100" defTabSz="914217">
              <a:buAutoNum type="arabicParenR"/>
            </a:pPr>
            <a:r>
              <a:rPr lang="en-US" dirty="0">
                <a:latin typeface="Times New Roman" panose="02020603050405020304" pitchFamily="18" charset="0"/>
                <a:cs typeface="Times New Roman" panose="02020603050405020304" pitchFamily="18" charset="0"/>
              </a:rPr>
              <a:t>Decision Tree (DT); </a:t>
            </a:r>
          </a:p>
          <a:p>
            <a:pPr marL="292100" indent="-292100" defTabSz="914217">
              <a:buAutoNum type="arabicParenR"/>
            </a:pPr>
            <a:r>
              <a:rPr lang="en-US" dirty="0">
                <a:latin typeface="Times New Roman" panose="02020603050405020304" pitchFamily="18" charset="0"/>
                <a:cs typeface="Times New Roman" panose="02020603050405020304" pitchFamily="18" charset="0"/>
              </a:rPr>
              <a:t>Logistic Regression (Log. Reg); </a:t>
            </a:r>
          </a:p>
          <a:p>
            <a:pPr marL="292100" indent="-292100" defTabSz="914217">
              <a:buAutoNum type="arabicParenR"/>
            </a:pPr>
            <a:r>
              <a:rPr lang="en-US" dirty="0">
                <a:latin typeface="Times New Roman" panose="02020603050405020304" pitchFamily="18" charset="0"/>
                <a:cs typeface="Times New Roman" panose="02020603050405020304" pitchFamily="18" charset="0"/>
              </a:rPr>
              <a:t>Random Forests (RF);</a:t>
            </a:r>
          </a:p>
          <a:p>
            <a:pPr marL="292100" indent="-292100" defTabSz="914217">
              <a:buAutoNum type="arabicParenR"/>
            </a:pPr>
            <a:r>
              <a:rPr lang="en-US" dirty="0">
                <a:latin typeface="Times New Roman" panose="02020603050405020304" pitchFamily="18" charset="0"/>
                <a:cs typeface="Times New Roman" panose="02020603050405020304" pitchFamily="18" charset="0"/>
              </a:rPr>
              <a:t>Support Vector Machines (SVM)</a:t>
            </a:r>
          </a:p>
          <a:p>
            <a:pPr marL="292100" indent="-292100" defTabSz="914217">
              <a:buAutoNum type="arabicParenR"/>
            </a:pPr>
            <a:r>
              <a:rPr lang="en-US" dirty="0">
                <a:latin typeface="Times New Roman" panose="02020603050405020304" pitchFamily="18" charset="0"/>
                <a:cs typeface="Times New Roman" panose="02020603050405020304" pitchFamily="18" charset="0"/>
              </a:rPr>
              <a:t>Artificial Neural Network (ANN)</a:t>
            </a:r>
          </a:p>
        </p:txBody>
      </p:sp>
      <p:sp>
        <p:nvSpPr>
          <p:cNvPr id="4" name="Rectangle 3">
            <a:extLst>
              <a:ext uri="{FF2B5EF4-FFF2-40B4-BE49-F238E27FC236}">
                <a16:creationId xmlns:a16="http://schemas.microsoft.com/office/drawing/2014/main" id="{776286E0-748A-4C4D-87DD-27FE26B09284}"/>
              </a:ext>
            </a:extLst>
          </p:cNvPr>
          <p:cNvSpPr/>
          <p:nvPr/>
        </p:nvSpPr>
        <p:spPr>
          <a:xfrm>
            <a:off x="47966" y="431612"/>
            <a:ext cx="229421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Classification Models</a:t>
            </a:r>
            <a:endParaRPr lang="en-US" b="1" dirty="0"/>
          </a:p>
        </p:txBody>
      </p:sp>
      <p:sp>
        <p:nvSpPr>
          <p:cNvPr id="12" name="Rectangle 11">
            <a:extLst>
              <a:ext uri="{FF2B5EF4-FFF2-40B4-BE49-F238E27FC236}">
                <a16:creationId xmlns:a16="http://schemas.microsoft.com/office/drawing/2014/main" id="{1A743717-1A2E-43CB-8AB7-9B4F6CB04F7F}"/>
              </a:ext>
            </a:extLst>
          </p:cNvPr>
          <p:cNvSpPr/>
          <p:nvPr/>
        </p:nvSpPr>
        <p:spPr>
          <a:xfrm>
            <a:off x="627980" y="5377259"/>
            <a:ext cx="3944020"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Block diagram of PV solar power ramp events forecasting models</a:t>
            </a:r>
          </a:p>
        </p:txBody>
      </p:sp>
      <p:sp>
        <p:nvSpPr>
          <p:cNvPr id="13" name="Rectangle 12">
            <a:extLst>
              <a:ext uri="{FF2B5EF4-FFF2-40B4-BE49-F238E27FC236}">
                <a16:creationId xmlns:a16="http://schemas.microsoft.com/office/drawing/2014/main" id="{F0306633-965A-4C52-A3F7-A2309B4624D4}"/>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15" name="Slide Number Placeholder 3">
            <a:extLst>
              <a:ext uri="{FF2B5EF4-FFF2-40B4-BE49-F238E27FC236}">
                <a16:creationId xmlns:a16="http://schemas.microsoft.com/office/drawing/2014/main" id="{7EB1632D-F349-476E-9101-E50E859DB62B}"/>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6</a:t>
            </a:fld>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1719B74-6AC7-420D-B433-693323916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860" y="2089643"/>
            <a:ext cx="7224378" cy="3556778"/>
          </a:xfrm>
          <a:prstGeom prst="rect">
            <a:avLst/>
          </a:prstGeom>
        </p:spPr>
      </p:pic>
    </p:spTree>
    <p:extLst>
      <p:ext uri="{BB962C8B-B14F-4D97-AF65-F5344CB8AC3E}">
        <p14:creationId xmlns:p14="http://schemas.microsoft.com/office/powerpoint/2010/main" val="380574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7D5F9-B34F-4DF7-973A-F2EFE4D49A94}"/>
              </a:ext>
            </a:extLst>
          </p:cNvPr>
          <p:cNvSpPr txBox="1"/>
          <p:nvPr/>
        </p:nvSpPr>
        <p:spPr>
          <a:xfrm>
            <a:off x="1225556" y="5641477"/>
            <a:ext cx="791844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Diagram of combining the different forecasts</a:t>
            </a:r>
          </a:p>
        </p:txBody>
      </p:sp>
      <p:sp>
        <p:nvSpPr>
          <p:cNvPr id="3" name="Rectangle 2">
            <a:extLst>
              <a:ext uri="{FF2B5EF4-FFF2-40B4-BE49-F238E27FC236}">
                <a16:creationId xmlns:a16="http://schemas.microsoft.com/office/drawing/2014/main" id="{7D92EE1C-C9A5-4927-9668-4BEA8CE9F7A6}"/>
              </a:ext>
            </a:extLst>
          </p:cNvPr>
          <p:cNvSpPr/>
          <p:nvPr/>
        </p:nvSpPr>
        <p:spPr>
          <a:xfrm>
            <a:off x="0" y="640614"/>
            <a:ext cx="325185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Combined Forecasting Models </a:t>
            </a:r>
          </a:p>
        </p:txBody>
      </p:sp>
      <p:sp>
        <p:nvSpPr>
          <p:cNvPr id="4" name="Rectangle 3">
            <a:extLst>
              <a:ext uri="{FF2B5EF4-FFF2-40B4-BE49-F238E27FC236}">
                <a16:creationId xmlns:a16="http://schemas.microsoft.com/office/drawing/2014/main" id="{6FC2DD23-B723-4597-A78A-2148B7B5F784}"/>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5" name="Rectangle 4">
            <a:extLst>
              <a:ext uri="{FF2B5EF4-FFF2-40B4-BE49-F238E27FC236}">
                <a16:creationId xmlns:a16="http://schemas.microsoft.com/office/drawing/2014/main" id="{A2229843-FE91-4170-B5DB-D316B97779FE}"/>
              </a:ext>
            </a:extLst>
          </p:cNvPr>
          <p:cNvSpPr/>
          <p:nvPr/>
        </p:nvSpPr>
        <p:spPr>
          <a:xfrm>
            <a:off x="77305" y="1084047"/>
            <a:ext cx="8967013" cy="646331"/>
          </a:xfrm>
          <a:prstGeom prst="rect">
            <a:avLst/>
          </a:prstGeom>
          <a:ln>
            <a:noFill/>
          </a:ln>
        </p:spPr>
        <p:txBody>
          <a:bodyPr wrap="square">
            <a:spAutoFit/>
          </a:bodyPr>
          <a:lstStyle/>
          <a:p>
            <a:r>
              <a:rPr lang="en-US" b="1" dirty="0">
                <a:latin typeface="Times New Roman" panose="02020603050405020304" pitchFamily="18" charset="0"/>
                <a:ea typeface="ＭＳ 明朝"/>
                <a:cs typeface="Times New Roman" panose="02020603050405020304" pitchFamily="18" charset="0"/>
              </a:rPr>
              <a:t>Random Forest (RF) </a:t>
            </a:r>
            <a:r>
              <a:rPr lang="en-US" dirty="0">
                <a:latin typeface="Times New Roman" panose="02020603050405020304" pitchFamily="18" charset="0"/>
                <a:ea typeface="ＭＳ 明朝"/>
                <a:cs typeface="Times New Roman" panose="02020603050405020304" pitchFamily="18" charset="0"/>
              </a:rPr>
              <a:t>is chosen to be the </a:t>
            </a:r>
            <a:r>
              <a:rPr lang="en-US" b="1" i="1" dirty="0">
                <a:latin typeface="Times New Roman" panose="02020603050405020304" pitchFamily="18" charset="0"/>
                <a:ea typeface="ＭＳ 明朝"/>
                <a:cs typeface="Times New Roman" panose="02020603050405020304" pitchFamily="18" charset="0"/>
              </a:rPr>
              <a:t>ensemble learning </a:t>
            </a:r>
            <a:r>
              <a:rPr lang="en-US" dirty="0">
                <a:latin typeface="Times New Roman" panose="02020603050405020304" pitchFamily="18" charset="0"/>
                <a:ea typeface="ＭＳ 明朝"/>
                <a:cs typeface="Times New Roman" panose="02020603050405020304" pitchFamily="18" charset="0"/>
              </a:rPr>
              <a:t>method for combining the various models’ outcomes.</a:t>
            </a:r>
          </a:p>
        </p:txBody>
      </p:sp>
      <p:sp>
        <p:nvSpPr>
          <p:cNvPr id="6" name="TextBox 5">
            <a:extLst>
              <a:ext uri="{FF2B5EF4-FFF2-40B4-BE49-F238E27FC236}">
                <a16:creationId xmlns:a16="http://schemas.microsoft.com/office/drawing/2014/main" id="{1BE4C041-B3D0-4F4C-BAAB-4E4420C883F9}"/>
              </a:ext>
            </a:extLst>
          </p:cNvPr>
          <p:cNvSpPr txBox="1"/>
          <p:nvPr/>
        </p:nvSpPr>
        <p:spPr>
          <a:xfrm>
            <a:off x="136939" y="1778724"/>
            <a:ext cx="4739640" cy="369332"/>
          </a:xfrm>
          <a:prstGeom prst="rect">
            <a:avLst/>
          </a:prstGeom>
          <a:noFill/>
          <a:ln>
            <a:solidFill>
              <a:schemeClr val="bg1">
                <a:lumMod val="75000"/>
              </a:schemeClr>
            </a:solidFill>
          </a:ln>
        </p:spPr>
        <p:txBody>
          <a:bodyPr wrap="square" rtlCol="0">
            <a:spAutoFit/>
          </a:bodyPr>
          <a:lstStyle/>
          <a:p>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comb</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W</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83F92E32-CC46-4AE6-BE5B-9FCE09912B31}"/>
              </a:ext>
            </a:extLst>
          </p:cNvPr>
          <p:cNvGrpSpPr/>
          <p:nvPr/>
        </p:nvGrpSpPr>
        <p:grpSpPr>
          <a:xfrm>
            <a:off x="259253" y="2692674"/>
            <a:ext cx="8422360" cy="2916471"/>
            <a:chOff x="432153" y="2706929"/>
            <a:chExt cx="8422360" cy="2916471"/>
          </a:xfrm>
        </p:grpSpPr>
        <p:grpSp>
          <p:nvGrpSpPr>
            <p:cNvPr id="9" name="Group 8">
              <a:extLst>
                <a:ext uri="{FF2B5EF4-FFF2-40B4-BE49-F238E27FC236}">
                  <a16:creationId xmlns:a16="http://schemas.microsoft.com/office/drawing/2014/main" id="{8202ACBB-59D5-4704-AC64-7D408D5FB3A2}"/>
                </a:ext>
              </a:extLst>
            </p:cNvPr>
            <p:cNvGrpSpPr/>
            <p:nvPr/>
          </p:nvGrpSpPr>
          <p:grpSpPr>
            <a:xfrm>
              <a:off x="432153" y="2706929"/>
              <a:ext cx="8422360" cy="2916471"/>
              <a:chOff x="447093" y="2910465"/>
              <a:chExt cx="8422360" cy="2916471"/>
            </a:xfrm>
          </p:grpSpPr>
          <p:grpSp>
            <p:nvGrpSpPr>
              <p:cNvPr id="12" name="Group 11">
                <a:extLst>
                  <a:ext uri="{FF2B5EF4-FFF2-40B4-BE49-F238E27FC236}">
                    <a16:creationId xmlns:a16="http://schemas.microsoft.com/office/drawing/2014/main" id="{3D86457B-A54C-47D6-94DB-619DA4FBB7F3}"/>
                  </a:ext>
                </a:extLst>
              </p:cNvPr>
              <p:cNvGrpSpPr/>
              <p:nvPr/>
            </p:nvGrpSpPr>
            <p:grpSpPr>
              <a:xfrm>
                <a:off x="447093" y="2910465"/>
                <a:ext cx="8422360" cy="2916471"/>
                <a:chOff x="1969608" y="3883744"/>
                <a:chExt cx="7615520" cy="2440878"/>
              </a:xfrm>
            </p:grpSpPr>
            <p:grpSp>
              <p:nvGrpSpPr>
                <p:cNvPr id="21" name="Group 20">
                  <a:extLst>
                    <a:ext uri="{FF2B5EF4-FFF2-40B4-BE49-F238E27FC236}">
                      <a16:creationId xmlns:a16="http://schemas.microsoft.com/office/drawing/2014/main" id="{5EBBDF97-065D-4446-A28D-14DF124A4E53}"/>
                    </a:ext>
                  </a:extLst>
                </p:cNvPr>
                <p:cNvGrpSpPr/>
                <p:nvPr/>
              </p:nvGrpSpPr>
              <p:grpSpPr>
                <a:xfrm>
                  <a:off x="1969608" y="3883744"/>
                  <a:ext cx="7615520" cy="2440878"/>
                  <a:chOff x="-67310" y="-15097"/>
                  <a:chExt cx="5562251" cy="2031085"/>
                </a:xfrm>
              </p:grpSpPr>
              <p:cxnSp>
                <p:nvCxnSpPr>
                  <p:cNvPr id="24" name="Straight Arrow Connector 23">
                    <a:extLst>
                      <a:ext uri="{FF2B5EF4-FFF2-40B4-BE49-F238E27FC236}">
                        <a16:creationId xmlns:a16="http://schemas.microsoft.com/office/drawing/2014/main" id="{F360F0B0-FC81-440E-A92E-DE620F4FD708}"/>
                      </a:ext>
                    </a:extLst>
                  </p:cNvPr>
                  <p:cNvCxnSpPr>
                    <a:cxnSpLocks/>
                    <a:stCxn id="22" idx="3"/>
                  </p:cNvCxnSpPr>
                  <p:nvPr/>
                </p:nvCxnSpPr>
                <p:spPr>
                  <a:xfrm>
                    <a:off x="1888394" y="114234"/>
                    <a:ext cx="951054" cy="416128"/>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25" name="Straight Arrow Connector 24">
                    <a:extLst>
                      <a:ext uri="{FF2B5EF4-FFF2-40B4-BE49-F238E27FC236}">
                        <a16:creationId xmlns:a16="http://schemas.microsoft.com/office/drawing/2014/main" id="{D07DB2E7-E914-40F2-B042-C885D7EBCBA3}"/>
                      </a:ext>
                    </a:extLst>
                  </p:cNvPr>
                  <p:cNvCxnSpPr>
                    <a:cxnSpLocks/>
                    <a:stCxn id="23" idx="3"/>
                  </p:cNvCxnSpPr>
                  <p:nvPr/>
                </p:nvCxnSpPr>
                <p:spPr>
                  <a:xfrm>
                    <a:off x="1884721" y="323445"/>
                    <a:ext cx="948455" cy="309395"/>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nvGrpSpPr>
                  <p:cNvPr id="26" name="Group 25">
                    <a:extLst>
                      <a:ext uri="{FF2B5EF4-FFF2-40B4-BE49-F238E27FC236}">
                        <a16:creationId xmlns:a16="http://schemas.microsoft.com/office/drawing/2014/main" id="{62C46403-2203-49EF-B541-43E5DCBEE994}"/>
                      </a:ext>
                    </a:extLst>
                  </p:cNvPr>
                  <p:cNvGrpSpPr/>
                  <p:nvPr/>
                </p:nvGrpSpPr>
                <p:grpSpPr>
                  <a:xfrm>
                    <a:off x="-67310" y="-15097"/>
                    <a:ext cx="5562251" cy="2031085"/>
                    <a:chOff x="-67310" y="-15097"/>
                    <a:chExt cx="5562251" cy="2031085"/>
                  </a:xfrm>
                </p:grpSpPr>
                <p:sp>
                  <p:nvSpPr>
                    <p:cNvPr id="27" name="Rounded Rectangle 53">
                      <a:extLst>
                        <a:ext uri="{FF2B5EF4-FFF2-40B4-BE49-F238E27FC236}">
                          <a16:creationId xmlns:a16="http://schemas.microsoft.com/office/drawing/2014/main" id="{D5EE10D5-F02A-45B5-A5FD-A2D427EEF24C}"/>
                        </a:ext>
                      </a:extLst>
                    </p:cNvPr>
                    <p:cNvSpPr/>
                    <p:nvPr/>
                  </p:nvSpPr>
                  <p:spPr>
                    <a:xfrm>
                      <a:off x="1099742" y="448689"/>
                      <a:ext cx="790282" cy="153578"/>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k</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NN</a:t>
                      </a:r>
                    </a:p>
                  </p:txBody>
                </p:sp>
                <p:sp>
                  <p:nvSpPr>
                    <p:cNvPr id="28" name="Rounded Rectangle 54">
                      <a:extLst>
                        <a:ext uri="{FF2B5EF4-FFF2-40B4-BE49-F238E27FC236}">
                          <a16:creationId xmlns:a16="http://schemas.microsoft.com/office/drawing/2014/main" id="{BCAC760B-8847-4515-905A-E2FABB5EF0EE}"/>
                        </a:ext>
                      </a:extLst>
                    </p:cNvPr>
                    <p:cNvSpPr/>
                    <p:nvPr/>
                  </p:nvSpPr>
                  <p:spPr>
                    <a:xfrm>
                      <a:off x="1092456" y="1729128"/>
                      <a:ext cx="790282" cy="28686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Weather Data</a:t>
                      </a:r>
                    </a:p>
                  </p:txBody>
                </p:sp>
                <p:sp>
                  <p:nvSpPr>
                    <p:cNvPr id="29" name="Rounded Rectangle 55">
                      <a:extLst>
                        <a:ext uri="{FF2B5EF4-FFF2-40B4-BE49-F238E27FC236}">
                          <a16:creationId xmlns:a16="http://schemas.microsoft.com/office/drawing/2014/main" id="{26F01F73-4488-4112-9131-4AD9EA9FD185}"/>
                        </a:ext>
                      </a:extLst>
                    </p:cNvPr>
                    <p:cNvSpPr/>
                    <p:nvPr/>
                  </p:nvSpPr>
                  <p:spPr>
                    <a:xfrm>
                      <a:off x="2828744" y="400747"/>
                      <a:ext cx="1371600" cy="86698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Ensemble Learning (RF)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 </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Combining of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Forecasts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30" name="Rounded Rectangle 56">
                      <a:extLst>
                        <a:ext uri="{FF2B5EF4-FFF2-40B4-BE49-F238E27FC236}">
                          <a16:creationId xmlns:a16="http://schemas.microsoft.com/office/drawing/2014/main" id="{6891CACC-1952-4FEF-BC5F-0277EC37B484}"/>
                        </a:ext>
                      </a:extLst>
                    </p:cNvPr>
                    <p:cNvSpPr/>
                    <p:nvPr/>
                  </p:nvSpPr>
                  <p:spPr>
                    <a:xfrm>
                      <a:off x="4437215" y="580159"/>
                      <a:ext cx="1057726" cy="50649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Combined Forecasts</a:t>
                      </a:r>
                    </a:p>
                  </p:txBody>
                </p:sp>
                <p:sp>
                  <p:nvSpPr>
                    <p:cNvPr id="31" name="Rounded Rectangle 58">
                      <a:extLst>
                        <a:ext uri="{FF2B5EF4-FFF2-40B4-BE49-F238E27FC236}">
                          <a16:creationId xmlns:a16="http://schemas.microsoft.com/office/drawing/2014/main" id="{7A276C4F-7746-4A69-A7A3-4CA5276EBCDD}"/>
                        </a:ext>
                      </a:extLst>
                    </p:cNvPr>
                    <p:cNvSpPr/>
                    <p:nvPr/>
                  </p:nvSpPr>
                  <p:spPr>
                    <a:xfrm>
                      <a:off x="-67310" y="95824"/>
                      <a:ext cx="1132840" cy="1206703"/>
                    </a:xfrm>
                    <a:prstGeom prst="round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Individual PV Solar Power Ramp Events Forecasting Models</a:t>
                      </a:r>
                    </a:p>
                  </p:txBody>
                </p:sp>
                <p:sp>
                  <p:nvSpPr>
                    <p:cNvPr id="32" name="Left Brace 31">
                      <a:extLst>
                        <a:ext uri="{FF2B5EF4-FFF2-40B4-BE49-F238E27FC236}">
                          <a16:creationId xmlns:a16="http://schemas.microsoft.com/office/drawing/2014/main" id="{4F41114B-EE10-4F1B-B3C0-BCEC959522EA}"/>
                        </a:ext>
                      </a:extLst>
                    </p:cNvPr>
                    <p:cNvSpPr/>
                    <p:nvPr/>
                  </p:nvSpPr>
                  <p:spPr>
                    <a:xfrm>
                      <a:off x="957143" y="-15097"/>
                      <a:ext cx="212492" cy="1690078"/>
                    </a:xfrm>
                    <a:prstGeom prst="leftBrac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79961924-13ED-4740-B11F-4B6361984AC8}"/>
                        </a:ext>
                      </a:extLst>
                    </p:cNvPr>
                    <p:cNvCxnSpPr>
                      <a:cxnSpLocks/>
                      <a:stCxn id="27" idx="3"/>
                    </p:cNvCxnSpPr>
                    <p:nvPr/>
                  </p:nvCxnSpPr>
                  <p:spPr>
                    <a:xfrm>
                      <a:off x="1890024" y="525478"/>
                      <a:ext cx="938720" cy="18101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4" name="Straight Arrow Connector 33">
                      <a:extLst>
                        <a:ext uri="{FF2B5EF4-FFF2-40B4-BE49-F238E27FC236}">
                          <a16:creationId xmlns:a16="http://schemas.microsoft.com/office/drawing/2014/main" id="{E6248D23-B64C-455A-8472-5F3A9098777A}"/>
                        </a:ext>
                      </a:extLst>
                    </p:cNvPr>
                    <p:cNvCxnSpPr>
                      <a:cxnSpLocks/>
                      <a:stCxn id="28" idx="3"/>
                    </p:cNvCxnSpPr>
                    <p:nvPr/>
                  </p:nvCxnSpPr>
                  <p:spPr>
                    <a:xfrm flipV="1">
                      <a:off x="1882738" y="1227012"/>
                      <a:ext cx="989685" cy="64554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5" name="Straight Arrow Connector 34">
                      <a:extLst>
                        <a:ext uri="{FF2B5EF4-FFF2-40B4-BE49-F238E27FC236}">
                          <a16:creationId xmlns:a16="http://schemas.microsoft.com/office/drawing/2014/main" id="{249567A1-213D-47B3-AFE7-EB963B459BFF}"/>
                        </a:ext>
                      </a:extLst>
                    </p:cNvPr>
                    <p:cNvCxnSpPr>
                      <a:cxnSpLocks/>
                      <a:stCxn id="29" idx="3"/>
                      <a:endCxn id="30" idx="1"/>
                    </p:cNvCxnSpPr>
                    <p:nvPr/>
                  </p:nvCxnSpPr>
                  <p:spPr>
                    <a:xfrm flipV="1">
                      <a:off x="4200344" y="833406"/>
                      <a:ext cx="236870" cy="832"/>
                    </a:xfrm>
                    <a:prstGeom prst="straightConnector1">
                      <a:avLst/>
                    </a:prstGeom>
                    <a:noFill/>
                    <a:ln w="57150" cap="flat" cmpd="sng" algn="ctr">
                      <a:solidFill>
                        <a:sysClr val="windowText" lastClr="000000"/>
                      </a:solidFill>
                      <a:prstDash val="solid"/>
                      <a:miter lim="800000"/>
                      <a:headEnd type="none" w="med" len="med"/>
                      <a:tailEnd type="triangle" w="med" len="med"/>
                    </a:ln>
                    <a:effectLst/>
                  </p:spPr>
                </p:cxnSp>
              </p:grpSp>
            </p:grpSp>
            <p:sp>
              <p:nvSpPr>
                <p:cNvPr id="22" name="Rounded Rectangle 53">
                  <a:extLst>
                    <a:ext uri="{FF2B5EF4-FFF2-40B4-BE49-F238E27FC236}">
                      <a16:creationId xmlns:a16="http://schemas.microsoft.com/office/drawing/2014/main" id="{3B00DFF1-4F51-4A3C-ABFB-137E27E0B3BD}"/>
                    </a:ext>
                  </a:extLst>
                </p:cNvPr>
                <p:cNvSpPr/>
                <p:nvPr/>
              </p:nvSpPr>
              <p:spPr>
                <a:xfrm>
                  <a:off x="3565238" y="3932304"/>
                  <a:ext cx="1082010" cy="2137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Naive Bayes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23" name="Rounded Rectangle 53">
                  <a:extLst>
                    <a:ext uri="{FF2B5EF4-FFF2-40B4-BE49-F238E27FC236}">
                      <a16:creationId xmlns:a16="http://schemas.microsoft.com/office/drawing/2014/main" id="{C6341239-DD96-4820-9E7D-BFC6EDF19ECE}"/>
                    </a:ext>
                  </a:extLst>
                </p:cNvPr>
                <p:cNvSpPr/>
                <p:nvPr/>
              </p:nvSpPr>
              <p:spPr>
                <a:xfrm>
                  <a:off x="3560210" y="4182834"/>
                  <a:ext cx="1082010" cy="21551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LDA</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grpSp>
          <p:sp>
            <p:nvSpPr>
              <p:cNvPr id="13" name="Rounded Rectangle 53">
                <a:extLst>
                  <a:ext uri="{FF2B5EF4-FFF2-40B4-BE49-F238E27FC236}">
                    <a16:creationId xmlns:a16="http://schemas.microsoft.com/office/drawing/2014/main" id="{C0386C14-2A6C-4AD4-86D6-F405D38BD800}"/>
                  </a:ext>
                </a:extLst>
              </p:cNvPr>
              <p:cNvSpPr/>
              <p:nvPr/>
            </p:nvSpPr>
            <p:spPr>
              <a:xfrm>
                <a:off x="2225074" y="3862338"/>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DT</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AA71601F-D909-41A5-8B50-BB21B49DE487}"/>
                  </a:ext>
                </a:extLst>
              </p:cNvPr>
              <p:cNvCxnSpPr>
                <a:cxnSpLocks/>
                <a:stCxn id="13" idx="3"/>
              </p:cNvCxnSpPr>
              <p:nvPr/>
            </p:nvCxnSpPr>
            <p:spPr>
              <a:xfrm>
                <a:off x="3421121" y="3972601"/>
                <a:ext cx="1411177" cy="10293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15" name="Rounded Rectangle 53">
                <a:extLst>
                  <a:ext uri="{FF2B5EF4-FFF2-40B4-BE49-F238E27FC236}">
                    <a16:creationId xmlns:a16="http://schemas.microsoft.com/office/drawing/2014/main" id="{8B9636A3-F898-40FF-9DAF-B55056D4C948}"/>
                  </a:ext>
                </a:extLst>
              </p:cNvPr>
              <p:cNvSpPr/>
              <p:nvPr/>
            </p:nvSpPr>
            <p:spPr>
              <a:xfrm>
                <a:off x="2211736" y="4160854"/>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Log. Reg</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8A6E524A-118E-4E27-A79C-E1A905C96E49}"/>
                  </a:ext>
                </a:extLst>
              </p:cNvPr>
              <p:cNvCxnSpPr>
                <a:cxnSpLocks/>
                <a:stCxn id="15" idx="3"/>
              </p:cNvCxnSpPr>
              <p:nvPr/>
            </p:nvCxnSpPr>
            <p:spPr>
              <a:xfrm flipV="1">
                <a:off x="3407783" y="4207127"/>
                <a:ext cx="1424515" cy="63990"/>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17" name="Rounded Rectangle 53">
                <a:extLst>
                  <a:ext uri="{FF2B5EF4-FFF2-40B4-BE49-F238E27FC236}">
                    <a16:creationId xmlns:a16="http://schemas.microsoft.com/office/drawing/2014/main" id="{1E92D44B-2761-4A9C-9DFC-5732C8A3E466}"/>
                  </a:ext>
                </a:extLst>
              </p:cNvPr>
              <p:cNvSpPr/>
              <p:nvPr/>
            </p:nvSpPr>
            <p:spPr>
              <a:xfrm>
                <a:off x="2211736" y="4446973"/>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RF</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0EF66733-890F-417C-BBFE-9F7B77D0E7D0}"/>
                  </a:ext>
                </a:extLst>
              </p:cNvPr>
              <p:cNvCxnSpPr>
                <a:cxnSpLocks/>
                <a:stCxn id="17" idx="3"/>
              </p:cNvCxnSpPr>
              <p:nvPr/>
            </p:nvCxnSpPr>
            <p:spPr>
              <a:xfrm flipV="1">
                <a:off x="3407783" y="4336054"/>
                <a:ext cx="1418624" cy="221182"/>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19" name="Rounded Rectangle 53">
                <a:extLst>
                  <a:ext uri="{FF2B5EF4-FFF2-40B4-BE49-F238E27FC236}">
                    <a16:creationId xmlns:a16="http://schemas.microsoft.com/office/drawing/2014/main" id="{F5FDDA36-22B9-4239-A817-26398DF8C47D}"/>
                  </a:ext>
                </a:extLst>
              </p:cNvPr>
              <p:cNvSpPr/>
              <p:nvPr/>
            </p:nvSpPr>
            <p:spPr>
              <a:xfrm>
                <a:off x="2217627" y="4733229"/>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SVM</a:t>
                </a:r>
              </a:p>
            </p:txBody>
          </p:sp>
          <p:cxnSp>
            <p:nvCxnSpPr>
              <p:cNvPr id="20" name="Straight Arrow Connector 19">
                <a:extLst>
                  <a:ext uri="{FF2B5EF4-FFF2-40B4-BE49-F238E27FC236}">
                    <a16:creationId xmlns:a16="http://schemas.microsoft.com/office/drawing/2014/main" id="{A98122FD-1B69-4CD8-829C-72E5790527FA}"/>
                  </a:ext>
                </a:extLst>
              </p:cNvPr>
              <p:cNvCxnSpPr>
                <a:cxnSpLocks/>
                <a:stCxn id="19" idx="3"/>
              </p:cNvCxnSpPr>
              <p:nvPr/>
            </p:nvCxnSpPr>
            <p:spPr>
              <a:xfrm flipV="1">
                <a:off x="3413674" y="4473506"/>
                <a:ext cx="1412733" cy="36998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10" name="Rounded Rectangle 53">
              <a:extLst>
                <a:ext uri="{FF2B5EF4-FFF2-40B4-BE49-F238E27FC236}">
                  <a16:creationId xmlns:a16="http://schemas.microsoft.com/office/drawing/2014/main" id="{37D90BB6-C34C-4453-B020-B9D39CC534B8}"/>
                </a:ext>
              </a:extLst>
            </p:cNvPr>
            <p:cNvSpPr/>
            <p:nvPr/>
          </p:nvSpPr>
          <p:spPr>
            <a:xfrm>
              <a:off x="2186652" y="4814132"/>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ANN</a:t>
              </a:r>
            </a:p>
          </p:txBody>
        </p:sp>
        <p:cxnSp>
          <p:nvCxnSpPr>
            <p:cNvPr id="11" name="Straight Arrow Connector 10">
              <a:extLst>
                <a:ext uri="{FF2B5EF4-FFF2-40B4-BE49-F238E27FC236}">
                  <a16:creationId xmlns:a16="http://schemas.microsoft.com/office/drawing/2014/main" id="{7012EC3D-29EF-46F5-9A1D-A2CFF2B8635E}"/>
                </a:ext>
              </a:extLst>
            </p:cNvPr>
            <p:cNvCxnSpPr>
              <a:cxnSpLocks/>
              <a:stCxn id="10" idx="3"/>
            </p:cNvCxnSpPr>
            <p:nvPr/>
          </p:nvCxnSpPr>
          <p:spPr>
            <a:xfrm flipV="1">
              <a:off x="3382699" y="4397974"/>
              <a:ext cx="1427212" cy="526421"/>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7" name="Rectangle 6">
            <a:extLst>
              <a:ext uri="{FF2B5EF4-FFF2-40B4-BE49-F238E27FC236}">
                <a16:creationId xmlns:a16="http://schemas.microsoft.com/office/drawing/2014/main" id="{B3715EAE-F9D0-4382-B691-4B782A097BBB}"/>
              </a:ext>
            </a:extLst>
          </p:cNvPr>
          <p:cNvSpPr/>
          <p:nvPr/>
        </p:nvSpPr>
        <p:spPr>
          <a:xfrm>
            <a:off x="2958861" y="2229702"/>
            <a:ext cx="59264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where </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an assigned weight for an outcome of model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a:t>
            </a:r>
            <a:endParaRPr lang="en-US" dirty="0"/>
          </a:p>
        </p:txBody>
      </p:sp>
      <p:sp>
        <p:nvSpPr>
          <p:cNvPr id="37" name="Slide Number Placeholder 3">
            <a:extLst>
              <a:ext uri="{FF2B5EF4-FFF2-40B4-BE49-F238E27FC236}">
                <a16:creationId xmlns:a16="http://schemas.microsoft.com/office/drawing/2014/main" id="{81608355-6543-4253-A049-A84CCE2F3FB8}"/>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64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28840A-F229-4816-885C-C21D940D6827}"/>
              </a:ext>
            </a:extLst>
          </p:cNvPr>
          <p:cNvSpPr/>
          <p:nvPr/>
        </p:nvSpPr>
        <p:spPr>
          <a:xfrm>
            <a:off x="131339" y="5554501"/>
            <a:ext cx="88626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Solar power forecasts, (b) their ramp rates for 2 days, (c) several weather variables</a:t>
            </a:r>
          </a:p>
        </p:txBody>
      </p:sp>
      <p:pic>
        <p:nvPicPr>
          <p:cNvPr id="4" name="Picture 3">
            <a:extLst>
              <a:ext uri="{FF2B5EF4-FFF2-40B4-BE49-F238E27FC236}">
                <a16:creationId xmlns:a16="http://schemas.microsoft.com/office/drawing/2014/main" id="{0FACE1CE-4F2D-4190-8AD6-A732809746ED}"/>
              </a:ext>
            </a:extLst>
          </p:cNvPr>
          <p:cNvPicPr>
            <a:picLocks noChangeAspect="1"/>
          </p:cNvPicPr>
          <p:nvPr/>
        </p:nvPicPr>
        <p:blipFill>
          <a:blip r:embed="rId3"/>
          <a:stretch>
            <a:fillRect/>
          </a:stretch>
        </p:blipFill>
        <p:spPr>
          <a:xfrm>
            <a:off x="2572785" y="857013"/>
            <a:ext cx="4345209" cy="4875162"/>
          </a:xfrm>
          <a:prstGeom prst="rect">
            <a:avLst/>
          </a:prstGeom>
        </p:spPr>
      </p:pic>
      <p:sp>
        <p:nvSpPr>
          <p:cNvPr id="5" name="Rectangle 4">
            <a:extLst>
              <a:ext uri="{FF2B5EF4-FFF2-40B4-BE49-F238E27FC236}">
                <a16:creationId xmlns:a16="http://schemas.microsoft.com/office/drawing/2014/main" id="{E1E15FB8-7568-4C23-9182-7DBFA2B90D77}"/>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6" name="Rectangle 5">
            <a:extLst>
              <a:ext uri="{FF2B5EF4-FFF2-40B4-BE49-F238E27FC236}">
                <a16:creationId xmlns:a16="http://schemas.microsoft.com/office/drawing/2014/main" id="{201AF16D-6DB0-47D4-9223-C10DF1DFA964}"/>
              </a:ext>
            </a:extLst>
          </p:cNvPr>
          <p:cNvSpPr/>
          <p:nvPr/>
        </p:nvSpPr>
        <p:spPr>
          <a:xfrm>
            <a:off x="29669" y="1691003"/>
            <a:ext cx="2659158" cy="2862322"/>
          </a:xfrm>
          <a:prstGeom prst="rect">
            <a:avLst/>
          </a:prstGeom>
        </p:spPr>
        <p:txBody>
          <a:bodyPr wrap="square">
            <a:spAutoFit/>
          </a:bodyPr>
          <a:lstStyle/>
          <a:p>
            <a:pPr marL="342900" indent="-342900">
              <a:buAutoNum type="arabicParenR"/>
            </a:pPr>
            <a:r>
              <a:rPr lang="en-US" dirty="0">
                <a:latin typeface="Times New Roman" panose="02020603050405020304" pitchFamily="18" charset="0"/>
                <a:cs typeface="Times New Roman" panose="02020603050405020304" pitchFamily="18" charset="0"/>
              </a:rPr>
              <a:t>Weather variables,</a:t>
            </a:r>
          </a:p>
          <a:p>
            <a:pPr marL="342900" indent="-342900">
              <a:buAutoNum type="arabicParenR"/>
            </a:pPr>
            <a:endParaRPr lang="en-US" dirty="0">
              <a:latin typeface="Times New Roman" panose="02020603050405020304" pitchFamily="18" charset="0"/>
              <a:cs typeface="Times New Roman" panose="02020603050405020304" pitchFamily="18" charset="0"/>
            </a:endParaRPr>
          </a:p>
          <a:p>
            <a:pPr marL="342900" indent="-342900">
              <a:buAutoNum type="arabicParenR"/>
            </a:pPr>
            <a:r>
              <a:rPr lang="en-US" dirty="0">
                <a:latin typeface="Times New Roman" panose="02020603050405020304" pitchFamily="18" charset="0"/>
                <a:cs typeface="Times New Roman" panose="02020603050405020304" pitchFamily="18" charset="0"/>
              </a:rPr>
              <a:t>Solar power forecasts,</a:t>
            </a:r>
          </a:p>
          <a:p>
            <a:pPr marL="342900" indent="-342900">
              <a:buAutoNum type="arabicParenR"/>
            </a:pPr>
            <a:endParaRPr lang="en-US" dirty="0">
              <a:latin typeface="Times New Roman" panose="02020603050405020304" pitchFamily="18" charset="0"/>
              <a:cs typeface="Times New Roman" panose="02020603050405020304" pitchFamily="18" charset="0"/>
            </a:endParaRPr>
          </a:p>
          <a:p>
            <a:pPr marL="342900" indent="-342900">
              <a:buFontTx/>
              <a:buAutoNum type="arabicParenR"/>
            </a:pPr>
            <a:r>
              <a:rPr lang="en-US" dirty="0">
                <a:latin typeface="Times New Roman" panose="02020603050405020304" pitchFamily="18" charset="0"/>
                <a:cs typeface="Times New Roman" panose="02020603050405020304" pitchFamily="18" charset="0"/>
              </a:rPr>
              <a:t>Ramp rates of those solar power forecasts,</a:t>
            </a:r>
          </a:p>
          <a:p>
            <a:pPr marL="342900" indent="-342900">
              <a:buFontTx/>
              <a:buAutoNum type="arabicParenR"/>
            </a:pPr>
            <a:endParaRPr lang="en-US" dirty="0">
              <a:latin typeface="Times New Roman" panose="02020603050405020304" pitchFamily="18" charset="0"/>
              <a:cs typeface="Times New Roman" panose="02020603050405020304" pitchFamily="18" charset="0"/>
            </a:endParaRPr>
          </a:p>
          <a:p>
            <a:pPr marL="342900" indent="-342900">
              <a:buFontTx/>
              <a:buAutoNum type="arabicParenR"/>
            </a:pPr>
            <a:r>
              <a:rPr lang="en-US" dirty="0">
                <a:latin typeface="Times New Roman" panose="02020603050405020304" pitchFamily="18" charset="0"/>
                <a:cs typeface="Times New Roman" panose="02020603050405020304" pitchFamily="18" charset="0"/>
              </a:rPr>
              <a:t>Class labels of those solar power forecasts.</a:t>
            </a:r>
          </a:p>
          <a:p>
            <a:pPr marL="342900" indent="-342900">
              <a:buFontTx/>
              <a:buAutoNum type="arabicParenR"/>
            </a:pPr>
            <a:endParaRPr lang="en-US" dirty="0"/>
          </a:p>
        </p:txBody>
      </p:sp>
      <p:graphicFrame>
        <p:nvGraphicFramePr>
          <p:cNvPr id="7" name="Table 6">
            <a:extLst>
              <a:ext uri="{FF2B5EF4-FFF2-40B4-BE49-F238E27FC236}">
                <a16:creationId xmlns:a16="http://schemas.microsoft.com/office/drawing/2014/main" id="{397B838E-BB1A-4418-B1AB-FC07C0F3AD7F}"/>
              </a:ext>
            </a:extLst>
          </p:cNvPr>
          <p:cNvGraphicFramePr>
            <a:graphicFrameLocks noGrp="1"/>
          </p:cNvGraphicFramePr>
          <p:nvPr>
            <p:extLst>
              <p:ext uri="{D42A27DB-BD31-4B8C-83A1-F6EECF244321}">
                <p14:modId xmlns:p14="http://schemas.microsoft.com/office/powerpoint/2010/main" val="2657622578"/>
              </p:ext>
            </p:extLst>
          </p:nvPr>
        </p:nvGraphicFramePr>
        <p:xfrm>
          <a:off x="6981027" y="721835"/>
          <a:ext cx="2012959" cy="3141494"/>
        </p:xfrm>
        <a:graphic>
          <a:graphicData uri="http://schemas.openxmlformats.org/drawingml/2006/table">
            <a:tbl>
              <a:tblPr/>
              <a:tblGrid>
                <a:gridCol w="331136">
                  <a:extLst>
                    <a:ext uri="{9D8B030D-6E8A-4147-A177-3AD203B41FA5}">
                      <a16:colId xmlns:a16="http://schemas.microsoft.com/office/drawing/2014/main" val="20000"/>
                    </a:ext>
                  </a:extLst>
                </a:gridCol>
                <a:gridCol w="1681823">
                  <a:extLst>
                    <a:ext uri="{9D8B030D-6E8A-4147-A177-3AD203B41FA5}">
                      <a16:colId xmlns:a16="http://schemas.microsoft.com/office/drawing/2014/main" val="20001"/>
                    </a:ext>
                  </a:extLst>
                </a:gridCol>
              </a:tblGrid>
              <a:tr h="225551">
                <a:tc gridSpan="2">
                  <a:txBody>
                    <a:bodyPr/>
                    <a:lstStyle/>
                    <a:p>
                      <a:pPr algn="ctr" fontAlgn="b"/>
                      <a:r>
                        <a:rPr lang="en-US" sz="1600" b="1" i="0" u="none" strike="noStrike" dirty="0">
                          <a:solidFill>
                            <a:srgbClr val="000000"/>
                          </a:solidFill>
                          <a:effectLst/>
                          <a:latin typeface="Times New Roman"/>
                          <a:cs typeface="Times New Roman"/>
                        </a:rPr>
                        <a:t>Weather Variables</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61447">
                <a:tc>
                  <a:txBody>
                    <a:bodyPr/>
                    <a:lstStyle/>
                    <a:p>
                      <a:pPr algn="ctr" fontAlgn="ctr"/>
                      <a:r>
                        <a:rPr lang="en-US" sz="1050" b="1" i="0" u="none" strike="noStrike" dirty="0">
                          <a:solidFill>
                            <a:srgbClr val="000000"/>
                          </a:solidFill>
                          <a:effectLst/>
                          <a:latin typeface="Times New Roman"/>
                          <a:cs typeface="Times New Roman"/>
                        </a:rPr>
                        <a:t>No.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1" i="0" u="none" strike="noStrike" dirty="0">
                          <a:solidFill>
                            <a:srgbClr val="000000"/>
                          </a:solidFill>
                          <a:effectLst/>
                          <a:latin typeface="Times New Roman"/>
                          <a:cs typeface="Times New Roman"/>
                        </a:rPr>
                        <a:t>Variable Name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9938">
                <a:tc>
                  <a:txBody>
                    <a:bodyPr/>
                    <a:lstStyle/>
                    <a:p>
                      <a:pPr algn="ctr" fontAlgn="ctr"/>
                      <a:r>
                        <a:rPr lang="en-US" sz="1050" b="0" i="0" u="none" strike="noStrike">
                          <a:solidFill>
                            <a:srgbClr val="000000"/>
                          </a:solidFill>
                          <a:effectLst/>
                          <a:latin typeface="Times New Roman"/>
                          <a:cs typeface="Times New Roman"/>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Times New Roman"/>
                          <a:cs typeface="Times New Roman"/>
                        </a:rPr>
                        <a:t> Cloud  Water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1169">
                <a:tc>
                  <a:txBody>
                    <a:bodyPr/>
                    <a:lstStyle/>
                    <a:p>
                      <a:pPr algn="ctr" fontAlgn="ctr"/>
                      <a:r>
                        <a:rPr lang="en-US" sz="1050" b="0" i="0" u="none" strike="noStrike">
                          <a:solidFill>
                            <a:srgbClr val="000000"/>
                          </a:solidFill>
                          <a:effectLst/>
                          <a:latin typeface="Times New Roman"/>
                          <a:cs typeface="Times New Roman"/>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Cloud Ice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9938">
                <a:tc>
                  <a:txBody>
                    <a:bodyPr/>
                    <a:lstStyle/>
                    <a:p>
                      <a:pPr algn="ctr" fontAlgn="ctr"/>
                      <a:r>
                        <a:rPr lang="en-US" sz="1050" b="0" i="0" u="none" strike="noStrike" dirty="0">
                          <a:solidFill>
                            <a:srgbClr val="000000"/>
                          </a:solidFill>
                          <a:effectLst/>
                          <a:latin typeface="Times New Roman"/>
                          <a:cs typeface="Times New Roman"/>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kern="1200" dirty="0">
                          <a:solidFill>
                            <a:srgbClr val="000000"/>
                          </a:solidFill>
                          <a:effectLst/>
                          <a:latin typeface="Times New Roman"/>
                          <a:ea typeface="+mn-ea"/>
                          <a:cs typeface="Times New Roman"/>
                        </a:rPr>
                        <a:t>Cloud Cover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9938">
                <a:tc>
                  <a:txBody>
                    <a:bodyPr/>
                    <a:lstStyle/>
                    <a:p>
                      <a:pPr algn="ctr" fontAlgn="ctr"/>
                      <a:r>
                        <a:rPr lang="en-US" sz="1050" b="0" i="0" u="none" strike="noStrike">
                          <a:solidFill>
                            <a:srgbClr val="000000"/>
                          </a:solidFill>
                          <a:effectLst/>
                          <a:latin typeface="Times New Roman"/>
                          <a:cs typeface="Times New Roman"/>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kern="1200" dirty="0">
                          <a:solidFill>
                            <a:srgbClr val="000000"/>
                          </a:solidFill>
                          <a:effectLst/>
                          <a:latin typeface="Times New Roman"/>
                          <a:ea typeface="+mn-ea"/>
                          <a:cs typeface="Times New Roman"/>
                        </a:rPr>
                        <a:t>2-m Temperature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1809">
                <a:tc>
                  <a:txBody>
                    <a:bodyPr/>
                    <a:lstStyle/>
                    <a:p>
                      <a:pPr algn="ctr" fontAlgn="ctr"/>
                      <a:r>
                        <a:rPr lang="en-US" sz="1050" b="0" i="0" u="none" strike="noStrike">
                          <a:solidFill>
                            <a:srgbClr val="000000"/>
                          </a:solidFill>
                          <a:effectLst/>
                          <a:latin typeface="Times New Roman"/>
                          <a:cs typeface="Times New Roman"/>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Relative Humidity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9938">
                <a:tc>
                  <a:txBody>
                    <a:bodyPr/>
                    <a:lstStyle/>
                    <a:p>
                      <a:pPr algn="ctr" fontAlgn="ctr"/>
                      <a:r>
                        <a:rPr lang="en-US" sz="1050" b="0" i="0" u="none" strike="noStrike">
                          <a:solidFill>
                            <a:srgbClr val="000000"/>
                          </a:solidFill>
                          <a:effectLst/>
                          <a:latin typeface="Times New Roman"/>
                          <a:cs typeface="Times New Roman"/>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1050" b="0" i="0" u="none" strike="noStrike" dirty="0">
                          <a:solidFill>
                            <a:srgbClr val="000000"/>
                          </a:solidFill>
                          <a:effectLst/>
                          <a:latin typeface="Times New Roman"/>
                          <a:cs typeface="Times New Roman"/>
                        </a:rPr>
                        <a:t>10m-U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9938">
                <a:tc>
                  <a:txBody>
                    <a:bodyPr/>
                    <a:lstStyle/>
                    <a:p>
                      <a:pPr algn="ctr" fontAlgn="ctr"/>
                      <a:r>
                        <a:rPr lang="en-US" sz="1050" b="0" i="0" u="none" strike="noStrike">
                          <a:solidFill>
                            <a:srgbClr val="000000"/>
                          </a:solidFill>
                          <a:effectLst/>
                          <a:latin typeface="Times New Roman"/>
                          <a:cs typeface="Times New Roman"/>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10m-V Wind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9938">
                <a:tc>
                  <a:txBody>
                    <a:bodyPr/>
                    <a:lstStyle/>
                    <a:p>
                      <a:pPr algn="ctr" fontAlgn="ctr"/>
                      <a:r>
                        <a:rPr lang="en-US" sz="1050" b="0" i="0" u="none" strike="noStrike">
                          <a:solidFill>
                            <a:srgbClr val="000000"/>
                          </a:solidFill>
                          <a:effectLst/>
                          <a:latin typeface="Times New Roman"/>
                          <a:cs typeface="Times New Roman"/>
                        </a:rPr>
                        <a:t>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Times New Roman"/>
                          <a:cs typeface="Times New Roman"/>
                        </a:rPr>
                        <a:t>Surface Pressure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9938">
                <a:tc>
                  <a:txBody>
                    <a:bodyPr/>
                    <a:lstStyle/>
                    <a:p>
                      <a:pPr algn="ctr" fontAlgn="ctr"/>
                      <a:r>
                        <a:rPr lang="en-US" sz="1050" b="0" i="0" u="none" strike="noStrike">
                          <a:solidFill>
                            <a:srgbClr val="000000"/>
                          </a:solidFill>
                          <a:effectLst/>
                          <a:latin typeface="Times New Roman"/>
                          <a:cs typeface="Times New Roman"/>
                        </a:rPr>
                        <a:t>9</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Times New Roman"/>
                          <a:cs typeface="Times New Roman"/>
                        </a:rPr>
                        <a:t>Surface solar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9938">
                <a:tc>
                  <a:txBody>
                    <a:bodyPr/>
                    <a:lstStyle/>
                    <a:p>
                      <a:pPr algn="ctr" fontAlgn="ctr"/>
                      <a:r>
                        <a:rPr lang="en-US" sz="1050" b="0" i="0" u="none" strike="noStrike">
                          <a:solidFill>
                            <a:srgbClr val="000000"/>
                          </a:solidFill>
                          <a:effectLst/>
                          <a:latin typeface="Times New Roman"/>
                          <a:cs typeface="Times New Roman"/>
                        </a:rPr>
                        <a:t>10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Surface thermal radiation</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9938">
                <a:tc>
                  <a:txBody>
                    <a:bodyPr/>
                    <a:lstStyle/>
                    <a:p>
                      <a:pPr algn="ctr" fontAlgn="ctr"/>
                      <a:r>
                        <a:rPr lang="en-US" sz="1050" b="0" i="0" u="none" strike="noStrike">
                          <a:solidFill>
                            <a:srgbClr val="000000"/>
                          </a:solidFill>
                          <a:effectLst/>
                          <a:latin typeface="Times New Roman"/>
                          <a:cs typeface="Times New Roman"/>
                        </a:rPr>
                        <a:t>11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a:solidFill>
                            <a:srgbClr val="000000"/>
                          </a:solidFill>
                          <a:effectLst/>
                          <a:latin typeface="Times New Roman"/>
                          <a:cs typeface="Times New Roman"/>
                        </a:rPr>
                        <a:t>Top net solar radiation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9938">
                <a:tc>
                  <a:txBody>
                    <a:bodyPr/>
                    <a:lstStyle/>
                    <a:p>
                      <a:pPr algn="ctr" fontAlgn="ctr"/>
                      <a:r>
                        <a:rPr lang="en-US" sz="1050" b="0" i="0" u="none" strike="noStrike" dirty="0">
                          <a:solidFill>
                            <a:srgbClr val="000000"/>
                          </a:solidFill>
                          <a:effectLst/>
                          <a:latin typeface="Times New Roman"/>
                          <a:cs typeface="Times New Roman"/>
                        </a:rPr>
                        <a:t>12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Total precipitation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9938">
                <a:tc>
                  <a:txBody>
                    <a:bodyPr/>
                    <a:lstStyle/>
                    <a:p>
                      <a:pPr algn="ctr" fontAlgn="ctr"/>
                      <a:r>
                        <a:rPr lang="en-US" sz="1050" b="0" i="0" u="none" strike="noStrike" dirty="0">
                          <a:solidFill>
                            <a:srgbClr val="000000"/>
                          </a:solidFill>
                          <a:effectLst/>
                          <a:latin typeface="Times New Roman"/>
                          <a:cs typeface="Times New Roman"/>
                        </a:rPr>
                        <a:t>13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Heat Index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626567"/>
                  </a:ext>
                </a:extLst>
              </a:tr>
              <a:tr h="189938">
                <a:tc>
                  <a:txBody>
                    <a:bodyPr/>
                    <a:lstStyle/>
                    <a:p>
                      <a:pPr algn="ctr" fontAlgn="ctr"/>
                      <a:r>
                        <a:rPr lang="en-US" sz="1050" b="0" i="0" u="none" strike="noStrike" dirty="0">
                          <a:solidFill>
                            <a:srgbClr val="000000"/>
                          </a:solidFill>
                          <a:effectLst/>
                          <a:latin typeface="Times New Roman"/>
                          <a:cs typeface="Times New Roman"/>
                        </a:rPr>
                        <a:t>14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Times New Roman"/>
                          <a:cs typeface="Times New Roman"/>
                        </a:rPr>
                        <a:t>Polar form of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8347051"/>
                  </a:ext>
                </a:extLst>
              </a:tr>
            </a:tbl>
          </a:graphicData>
        </a:graphic>
      </p:graphicFrame>
      <p:sp>
        <p:nvSpPr>
          <p:cNvPr id="8" name="Rectangle 7">
            <a:extLst>
              <a:ext uri="{FF2B5EF4-FFF2-40B4-BE49-F238E27FC236}">
                <a16:creationId xmlns:a16="http://schemas.microsoft.com/office/drawing/2014/main" id="{2915F007-8D81-4EA4-968E-3E55A9CEDE5B}"/>
              </a:ext>
            </a:extLst>
          </p:cNvPr>
          <p:cNvSpPr/>
          <p:nvPr/>
        </p:nvSpPr>
        <p:spPr>
          <a:xfrm>
            <a:off x="13340" y="644722"/>
            <a:ext cx="229431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Features:</a:t>
            </a:r>
          </a:p>
        </p:txBody>
      </p:sp>
      <p:sp>
        <p:nvSpPr>
          <p:cNvPr id="11" name="Rectangle 10">
            <a:extLst>
              <a:ext uri="{FF2B5EF4-FFF2-40B4-BE49-F238E27FC236}">
                <a16:creationId xmlns:a16="http://schemas.microsoft.com/office/drawing/2014/main" id="{8857D4C0-EC93-43D8-B1A3-0F0BB1DA9389}"/>
              </a:ext>
            </a:extLst>
          </p:cNvPr>
          <p:cNvSpPr/>
          <p:nvPr/>
        </p:nvSpPr>
        <p:spPr>
          <a:xfrm>
            <a:off x="7829997" y="4001327"/>
            <a:ext cx="413896"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(c)</a:t>
            </a:r>
            <a:endParaRPr lang="en-US" sz="1600" dirty="0"/>
          </a:p>
        </p:txBody>
      </p:sp>
      <p:sp>
        <p:nvSpPr>
          <p:cNvPr id="12" name="Rectangle 11">
            <a:extLst>
              <a:ext uri="{FF2B5EF4-FFF2-40B4-BE49-F238E27FC236}">
                <a16:creationId xmlns:a16="http://schemas.microsoft.com/office/drawing/2014/main" id="{FF8AF093-6C1F-47FE-B847-588A7205F1F4}"/>
              </a:ext>
            </a:extLst>
          </p:cNvPr>
          <p:cNvSpPr/>
          <p:nvPr/>
        </p:nvSpPr>
        <p:spPr>
          <a:xfrm>
            <a:off x="13340" y="1014054"/>
            <a:ext cx="2659158"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Features for classification models are including:</a:t>
            </a:r>
          </a:p>
        </p:txBody>
      </p:sp>
      <p:sp>
        <p:nvSpPr>
          <p:cNvPr id="13" name="Rectangle 12">
            <a:extLst>
              <a:ext uri="{FF2B5EF4-FFF2-40B4-BE49-F238E27FC236}">
                <a16:creationId xmlns:a16="http://schemas.microsoft.com/office/drawing/2014/main" id="{F8A5517A-E6B5-4E37-AD87-8731CD659251}"/>
              </a:ext>
            </a:extLst>
          </p:cNvPr>
          <p:cNvSpPr/>
          <p:nvPr/>
        </p:nvSpPr>
        <p:spPr>
          <a:xfrm>
            <a:off x="389568" y="4435642"/>
            <a:ext cx="1909886" cy="646331"/>
          </a:xfrm>
          <a:prstGeom prst="rect">
            <a:avLst/>
          </a:prstGeom>
          <a:ln>
            <a:solidFill>
              <a:schemeClr val="accent5"/>
            </a:solidFill>
          </a:ln>
        </p:spPr>
        <p:txBody>
          <a:bodyPr wrap="square">
            <a:spAutoFit/>
          </a:bodyPr>
          <a:lstStyle/>
          <a:p>
            <a:r>
              <a:rPr lang="en-US" dirty="0">
                <a:latin typeface="Times New Roman" panose="02020603050405020304" pitchFamily="18" charset="0"/>
                <a:cs typeface="Times New Roman" panose="02020603050405020304" pitchFamily="18" charset="0"/>
              </a:rPr>
              <a:t>So, there are 66 available features.</a:t>
            </a:r>
            <a:endParaRPr lang="en-US" dirty="0"/>
          </a:p>
        </p:txBody>
      </p:sp>
      <p:sp>
        <p:nvSpPr>
          <p:cNvPr id="14" name="Slide Number Placeholder 3">
            <a:extLst>
              <a:ext uri="{FF2B5EF4-FFF2-40B4-BE49-F238E27FC236}">
                <a16:creationId xmlns:a16="http://schemas.microsoft.com/office/drawing/2014/main" id="{2DA74BB7-B9F9-49A6-B3FF-3E7141A8FFF3}"/>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8</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57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6482B4-73AA-4346-A034-2491F5FC0367}"/>
              </a:ext>
            </a:extLst>
          </p:cNvPr>
          <p:cNvSpPr/>
          <p:nvPr/>
        </p:nvSpPr>
        <p:spPr>
          <a:xfrm rot="10800000" flipV="1">
            <a:off x="106016" y="541514"/>
            <a:ext cx="3737430" cy="369332"/>
          </a:xfrm>
          <a:prstGeom prst="rect">
            <a:avLst/>
          </a:prstGeom>
          <a:solidFill>
            <a:schemeClr val="accent4">
              <a:lumMod val="20000"/>
              <a:lumOff val="80000"/>
            </a:schemeClr>
          </a:solidFill>
          <a:ln>
            <a:noFill/>
          </a:ln>
        </p:spPr>
        <p:txBody>
          <a:bodyPr wrap="square">
            <a:spAutoFit/>
          </a:bodyPr>
          <a:lstStyle/>
          <a:p>
            <a:r>
              <a:rPr lang="en-US" b="1" dirty="0">
                <a:latin typeface="Times New Roman" panose="02020603050405020304" pitchFamily="18" charset="0"/>
                <a:ea typeface="MS Mincho" panose="02020609040205080304" pitchFamily="49" charset="-128"/>
              </a:rPr>
              <a:t>Data projection onto PC1 and PC2:</a:t>
            </a:r>
            <a:r>
              <a:rPr lang="en-US" sz="1600" dirty="0">
                <a:latin typeface="Times New Roman" panose="02020603050405020304" pitchFamily="18" charset="0"/>
                <a:ea typeface="MS Mincho" panose="02020609040205080304" pitchFamily="49" charset="-128"/>
              </a:rPr>
              <a:t> </a:t>
            </a:r>
          </a:p>
        </p:txBody>
      </p:sp>
      <p:sp>
        <p:nvSpPr>
          <p:cNvPr id="9" name="Rectangle 8">
            <a:extLst>
              <a:ext uri="{FF2B5EF4-FFF2-40B4-BE49-F238E27FC236}">
                <a16:creationId xmlns:a16="http://schemas.microsoft.com/office/drawing/2014/main" id="{4A92D132-C3ED-44E5-8B4E-4DD8A434241C}"/>
              </a:ext>
            </a:extLst>
          </p:cNvPr>
          <p:cNvSpPr/>
          <p:nvPr/>
        </p:nvSpPr>
        <p:spPr>
          <a:xfrm rot="10800000" flipV="1">
            <a:off x="89452" y="120913"/>
            <a:ext cx="1503145" cy="369332"/>
          </a:xfrm>
          <a:prstGeom prst="rect">
            <a:avLst/>
          </a:prstGeom>
          <a:ln>
            <a:solidFill>
              <a:schemeClr val="accent1"/>
            </a:solidFill>
          </a:ln>
        </p:spPr>
        <p:txBody>
          <a:bodyPr wrap="square">
            <a:spAutoFit/>
          </a:bodyPr>
          <a:lstStyle/>
          <a:p>
            <a:pPr algn="ctr"/>
            <a:r>
              <a:rPr lang="en-US" dirty="0">
                <a:latin typeface="Times New Roman" panose="02020603050405020304" pitchFamily="18" charset="0"/>
                <a:ea typeface="MS Mincho" panose="02020609040205080304" pitchFamily="49" charset="-128"/>
              </a:rPr>
              <a:t>Visualization</a:t>
            </a:r>
            <a:endParaRPr lang="en-US" dirty="0"/>
          </a:p>
        </p:txBody>
      </p:sp>
      <p:pic>
        <p:nvPicPr>
          <p:cNvPr id="10" name="Picture 9">
            <a:extLst>
              <a:ext uri="{FF2B5EF4-FFF2-40B4-BE49-F238E27FC236}">
                <a16:creationId xmlns:a16="http://schemas.microsoft.com/office/drawing/2014/main" id="{28CB81FA-5272-4EEB-8D09-5D54A8F1B273}"/>
              </a:ext>
            </a:extLst>
          </p:cNvPr>
          <p:cNvPicPr>
            <a:picLocks noChangeAspect="1"/>
          </p:cNvPicPr>
          <p:nvPr/>
        </p:nvPicPr>
        <p:blipFill rotWithShape="1">
          <a:blip r:embed="rId3"/>
          <a:srcRect l="7647" r="8236"/>
          <a:stretch/>
        </p:blipFill>
        <p:spPr>
          <a:xfrm>
            <a:off x="4767311" y="4019086"/>
            <a:ext cx="3910901" cy="2157943"/>
          </a:xfrm>
          <a:prstGeom prst="rect">
            <a:avLst/>
          </a:prstGeom>
        </p:spPr>
      </p:pic>
      <p:pic>
        <p:nvPicPr>
          <p:cNvPr id="11" name="Picture 10">
            <a:extLst>
              <a:ext uri="{FF2B5EF4-FFF2-40B4-BE49-F238E27FC236}">
                <a16:creationId xmlns:a16="http://schemas.microsoft.com/office/drawing/2014/main" id="{BEA0BF5A-C511-413A-9CE1-49B32C986CFE}"/>
              </a:ext>
            </a:extLst>
          </p:cNvPr>
          <p:cNvPicPr>
            <a:picLocks noChangeAspect="1"/>
          </p:cNvPicPr>
          <p:nvPr/>
        </p:nvPicPr>
        <p:blipFill rotWithShape="1">
          <a:blip r:embed="rId4"/>
          <a:srcRect l="6666" r="8039"/>
          <a:stretch/>
        </p:blipFill>
        <p:spPr>
          <a:xfrm>
            <a:off x="152893" y="4019086"/>
            <a:ext cx="3933326" cy="2140381"/>
          </a:xfrm>
          <a:prstGeom prst="rect">
            <a:avLst/>
          </a:prstGeom>
        </p:spPr>
      </p:pic>
      <p:pic>
        <p:nvPicPr>
          <p:cNvPr id="12" name="Picture 11">
            <a:extLst>
              <a:ext uri="{FF2B5EF4-FFF2-40B4-BE49-F238E27FC236}">
                <a16:creationId xmlns:a16="http://schemas.microsoft.com/office/drawing/2014/main" id="{FC36A9ED-0CFE-42C3-B2DF-96D18C228A14}"/>
              </a:ext>
            </a:extLst>
          </p:cNvPr>
          <p:cNvPicPr>
            <a:picLocks noChangeAspect="1"/>
          </p:cNvPicPr>
          <p:nvPr/>
        </p:nvPicPr>
        <p:blipFill rotWithShape="1">
          <a:blip r:embed="rId5"/>
          <a:srcRect l="6800" r="8200"/>
          <a:stretch/>
        </p:blipFill>
        <p:spPr>
          <a:xfrm>
            <a:off x="4747262" y="1487030"/>
            <a:ext cx="3998401" cy="2183321"/>
          </a:xfrm>
          <a:prstGeom prst="rect">
            <a:avLst/>
          </a:prstGeom>
        </p:spPr>
      </p:pic>
      <p:pic>
        <p:nvPicPr>
          <p:cNvPr id="13" name="Picture 12">
            <a:extLst>
              <a:ext uri="{FF2B5EF4-FFF2-40B4-BE49-F238E27FC236}">
                <a16:creationId xmlns:a16="http://schemas.microsoft.com/office/drawing/2014/main" id="{8B04DEEA-B3EC-4090-851B-CA1456DC4EC9}"/>
              </a:ext>
            </a:extLst>
          </p:cNvPr>
          <p:cNvPicPr>
            <a:picLocks noChangeAspect="1"/>
          </p:cNvPicPr>
          <p:nvPr/>
        </p:nvPicPr>
        <p:blipFill rotWithShape="1">
          <a:blip r:embed="rId6"/>
          <a:srcRect l="6400" t="-1" r="8600" b="231"/>
          <a:stretch/>
        </p:blipFill>
        <p:spPr>
          <a:xfrm>
            <a:off x="152893" y="1487029"/>
            <a:ext cx="3965433" cy="2160325"/>
          </a:xfrm>
          <a:prstGeom prst="rect">
            <a:avLst/>
          </a:prstGeom>
        </p:spPr>
      </p:pic>
      <p:sp>
        <p:nvSpPr>
          <p:cNvPr id="14" name="Rectangle 13">
            <a:extLst>
              <a:ext uri="{FF2B5EF4-FFF2-40B4-BE49-F238E27FC236}">
                <a16:creationId xmlns:a16="http://schemas.microsoft.com/office/drawing/2014/main" id="{E4C343BC-0DBB-4C1B-92A0-B3B985A071CC}"/>
              </a:ext>
            </a:extLst>
          </p:cNvPr>
          <p:cNvSpPr/>
          <p:nvPr/>
        </p:nvSpPr>
        <p:spPr>
          <a:xfrm>
            <a:off x="3832053" y="130745"/>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graphicFrame>
        <p:nvGraphicFramePr>
          <p:cNvPr id="16" name="Table 15">
            <a:extLst>
              <a:ext uri="{FF2B5EF4-FFF2-40B4-BE49-F238E27FC236}">
                <a16:creationId xmlns:a16="http://schemas.microsoft.com/office/drawing/2014/main" id="{DB95CD4B-BF29-4758-B25A-FBFF0E89495F}"/>
              </a:ext>
            </a:extLst>
          </p:cNvPr>
          <p:cNvGraphicFramePr>
            <a:graphicFrameLocks noGrp="1"/>
          </p:cNvGraphicFramePr>
          <p:nvPr>
            <p:extLst>
              <p:ext uri="{D42A27DB-BD31-4B8C-83A1-F6EECF244321}">
                <p14:modId xmlns:p14="http://schemas.microsoft.com/office/powerpoint/2010/main" val="2697772391"/>
              </p:ext>
            </p:extLst>
          </p:nvPr>
        </p:nvGraphicFramePr>
        <p:xfrm>
          <a:off x="5267026" y="710176"/>
          <a:ext cx="3657600" cy="396240"/>
        </p:xfrm>
        <a:graphic>
          <a:graphicData uri="http://schemas.openxmlformats.org/drawingml/2006/table">
            <a:tbl>
              <a:tblPr/>
              <a:tblGrid>
                <a:gridCol w="609600">
                  <a:extLst>
                    <a:ext uri="{9D8B030D-6E8A-4147-A177-3AD203B41FA5}">
                      <a16:colId xmlns:a16="http://schemas.microsoft.com/office/drawing/2014/main" val="220582601"/>
                    </a:ext>
                  </a:extLst>
                </a:gridCol>
                <a:gridCol w="609600">
                  <a:extLst>
                    <a:ext uri="{9D8B030D-6E8A-4147-A177-3AD203B41FA5}">
                      <a16:colId xmlns:a16="http://schemas.microsoft.com/office/drawing/2014/main" val="1880990506"/>
                    </a:ext>
                  </a:extLst>
                </a:gridCol>
                <a:gridCol w="609600">
                  <a:extLst>
                    <a:ext uri="{9D8B030D-6E8A-4147-A177-3AD203B41FA5}">
                      <a16:colId xmlns:a16="http://schemas.microsoft.com/office/drawing/2014/main" val="2436539669"/>
                    </a:ext>
                  </a:extLst>
                </a:gridCol>
                <a:gridCol w="609600">
                  <a:extLst>
                    <a:ext uri="{9D8B030D-6E8A-4147-A177-3AD203B41FA5}">
                      <a16:colId xmlns:a16="http://schemas.microsoft.com/office/drawing/2014/main" val="2242242743"/>
                    </a:ext>
                  </a:extLst>
                </a:gridCol>
                <a:gridCol w="609600">
                  <a:extLst>
                    <a:ext uri="{9D8B030D-6E8A-4147-A177-3AD203B41FA5}">
                      <a16:colId xmlns:a16="http://schemas.microsoft.com/office/drawing/2014/main" val="2581658070"/>
                    </a:ext>
                  </a:extLst>
                </a:gridCol>
                <a:gridCol w="609600">
                  <a:extLst>
                    <a:ext uri="{9D8B030D-6E8A-4147-A177-3AD203B41FA5}">
                      <a16:colId xmlns:a16="http://schemas.microsoft.com/office/drawing/2014/main" val="3736143729"/>
                    </a:ext>
                  </a:extLst>
                </a:gridCol>
              </a:tblGrid>
              <a:tr h="198120">
                <a:tc>
                  <a:txBody>
                    <a:bodyPr/>
                    <a:lstStyle/>
                    <a:p>
                      <a:pPr algn="ctr" rtl="0" fontAlgn="b"/>
                      <a:r>
                        <a:rPr lang="en-US" sz="1200" b="0" i="0" u="none" strike="noStrike" dirty="0">
                          <a:solidFill>
                            <a:srgbClr val="000000"/>
                          </a:solidFill>
                          <a:effectLst/>
                          <a:latin typeface="Times New Roman" panose="02020603050405020304" pitchFamily="18" charset="0"/>
                        </a:rPr>
                        <a:t>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Class1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 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Total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149858"/>
                  </a:ext>
                </a:extLst>
              </a:tr>
              <a:tr h="198120">
                <a:tc>
                  <a:txBody>
                    <a:bodyPr/>
                    <a:lstStyle/>
                    <a:p>
                      <a:pPr algn="ctr" rtl="0" fontAlgn="b"/>
                      <a:r>
                        <a:rPr lang="en-US" sz="1200" b="0" i="0" u="none" strike="noStrike" dirty="0">
                          <a:solidFill>
                            <a:srgbClr val="000000"/>
                          </a:solidFill>
                          <a:effectLst/>
                          <a:latin typeface="Times New Roman" panose="02020603050405020304" pitchFamily="18" charset="0"/>
                        </a:rPr>
                        <a:t>Samples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131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1290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2376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353121"/>
                  </a:ext>
                </a:extLst>
              </a:tr>
            </a:tbl>
          </a:graphicData>
        </a:graphic>
      </p:graphicFrame>
      <p:sp>
        <p:nvSpPr>
          <p:cNvPr id="17" name="Rectangle 16">
            <a:extLst>
              <a:ext uri="{FF2B5EF4-FFF2-40B4-BE49-F238E27FC236}">
                <a16:creationId xmlns:a16="http://schemas.microsoft.com/office/drawing/2014/main" id="{13A3BFA2-79D0-4CFC-BFFD-0A53E398727E}"/>
              </a:ext>
            </a:extLst>
          </p:cNvPr>
          <p:cNvSpPr/>
          <p:nvPr/>
        </p:nvSpPr>
        <p:spPr>
          <a:xfrm>
            <a:off x="5202267" y="464570"/>
            <a:ext cx="1308371" cy="261610"/>
          </a:xfrm>
          <a:prstGeom prst="rect">
            <a:avLst/>
          </a:prstGeom>
        </p:spPr>
        <p:txBody>
          <a:bodyPr wrap="none">
            <a:spAutoFit/>
          </a:bodyPr>
          <a:lstStyle/>
          <a:p>
            <a:r>
              <a:rPr lang="en-US" sz="1100" dirty="0">
                <a:latin typeface="Times New Roman" panose="02020603050405020304" pitchFamily="18" charset="0"/>
                <a:cs typeface="Times New Roman" panose="02020603050405020304" pitchFamily="18" charset="0"/>
              </a:rPr>
              <a:t>Threshold=0.4pu/</a:t>
            </a:r>
            <a:r>
              <a:rPr lang="en-US" sz="1100" dirty="0" err="1">
                <a:latin typeface="Times New Roman" panose="02020603050405020304" pitchFamily="18" charset="0"/>
                <a:cs typeface="Times New Roman" panose="02020603050405020304" pitchFamily="18" charset="0"/>
              </a:rPr>
              <a:t>hr</a:t>
            </a:r>
            <a:endParaRPr lang="en-US" sz="1100" dirty="0"/>
          </a:p>
        </p:txBody>
      </p:sp>
      <p:sp>
        <p:nvSpPr>
          <p:cNvPr id="18" name="Slide Number Placeholder 3">
            <a:extLst>
              <a:ext uri="{FF2B5EF4-FFF2-40B4-BE49-F238E27FC236}">
                <a16:creationId xmlns:a16="http://schemas.microsoft.com/office/drawing/2014/main" id="{3240E0D0-B28D-4D3C-B43E-FB9F0D7C7C04}"/>
              </a:ext>
            </a:extLst>
          </p:cNvPr>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0038807-1F43-C242-97ED-819D14105488}" type="slidenum">
              <a:rPr lang="en-US" smtClean="0">
                <a:latin typeface="Times New Roman" panose="02020603050405020304" pitchFamily="18" charset="0"/>
                <a:cs typeface="Times New Roman" panose="02020603050405020304" pitchFamily="18" charset="0"/>
              </a:rPr>
              <a:pPr algn="r"/>
              <a:t>9</a:t>
            </a:fld>
            <a:endParaRPr lang="en-US"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BE2CF56F-F802-407F-BF33-CD78D8B5D5D1}"/>
              </a:ext>
            </a:extLst>
          </p:cNvPr>
          <p:cNvSpPr/>
          <p:nvPr/>
        </p:nvSpPr>
        <p:spPr>
          <a:xfrm>
            <a:off x="0" y="3701938"/>
            <a:ext cx="461441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All 50 Features (</a:t>
            </a:r>
            <a:r>
              <a:rPr lang="en-US" i="1" dirty="0">
                <a:latin typeface="Times New Roman" panose="02020603050405020304" pitchFamily="18" charset="0"/>
                <a:cs typeface="Times New Roman" panose="02020603050405020304" pitchFamily="18" charset="0"/>
              </a:rPr>
              <a:t>add ramp rates of forecasts</a:t>
            </a:r>
            <a:r>
              <a:rPr lang="en-US" dirty="0">
                <a:latin typeface="Times New Roman" panose="02020603050405020304" pitchFamily="18" charset="0"/>
                <a:cs typeface="Times New Roman" panose="02020603050405020304" pitchFamily="18" charset="0"/>
              </a:rPr>
              <a:t>)</a:t>
            </a:r>
          </a:p>
        </p:txBody>
      </p:sp>
      <p:sp>
        <p:nvSpPr>
          <p:cNvPr id="24" name="Rectangle 23">
            <a:extLst>
              <a:ext uri="{FF2B5EF4-FFF2-40B4-BE49-F238E27FC236}">
                <a16:creationId xmlns:a16="http://schemas.microsoft.com/office/drawing/2014/main" id="{477BCFE5-C97A-423A-85DF-9E19B05E9E2B}"/>
              </a:ext>
            </a:extLst>
          </p:cNvPr>
          <p:cNvSpPr/>
          <p:nvPr/>
        </p:nvSpPr>
        <p:spPr>
          <a:xfrm>
            <a:off x="4515272" y="3701938"/>
            <a:ext cx="4645662"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All 66 Features (</a:t>
            </a:r>
            <a:r>
              <a:rPr lang="en-US" i="1" dirty="0">
                <a:latin typeface="Times New Roman" panose="02020603050405020304" pitchFamily="18" charset="0"/>
                <a:cs typeface="Times New Roman" panose="02020603050405020304" pitchFamily="18" charset="0"/>
              </a:rPr>
              <a:t>add class labels of forecasts</a:t>
            </a:r>
            <a:r>
              <a:rPr lang="en-US" dirty="0">
                <a:latin typeface="Times New Roman" panose="02020603050405020304" pitchFamily="18" charset="0"/>
                <a:cs typeface="Times New Roman" panose="02020603050405020304" pitchFamily="18" charset="0"/>
              </a:rPr>
              <a:t>) </a:t>
            </a:r>
          </a:p>
        </p:txBody>
      </p:sp>
      <p:sp>
        <p:nvSpPr>
          <p:cNvPr id="25" name="Rectangle 24">
            <a:extLst>
              <a:ext uri="{FF2B5EF4-FFF2-40B4-BE49-F238E27FC236}">
                <a16:creationId xmlns:a16="http://schemas.microsoft.com/office/drawing/2014/main" id="{0FAEACA1-1789-4E9F-B10C-67D54426EB8B}"/>
              </a:ext>
            </a:extLst>
          </p:cNvPr>
          <p:cNvSpPr/>
          <p:nvPr/>
        </p:nvSpPr>
        <p:spPr>
          <a:xfrm>
            <a:off x="0" y="1152195"/>
            <a:ext cx="305776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All 14 weather variables</a:t>
            </a:r>
          </a:p>
        </p:txBody>
      </p:sp>
      <p:sp>
        <p:nvSpPr>
          <p:cNvPr id="26" name="Rectangle 25">
            <a:extLst>
              <a:ext uri="{FF2B5EF4-FFF2-40B4-BE49-F238E27FC236}">
                <a16:creationId xmlns:a16="http://schemas.microsoft.com/office/drawing/2014/main" id="{1C9BBF77-8E3F-4EAE-A01B-EB75C3916D62}"/>
              </a:ext>
            </a:extLst>
          </p:cNvPr>
          <p:cNvSpPr/>
          <p:nvPr/>
        </p:nvSpPr>
        <p:spPr>
          <a:xfrm>
            <a:off x="4498338" y="1157867"/>
            <a:ext cx="452587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All 30 Features (</a:t>
            </a:r>
            <a:r>
              <a:rPr lang="en-US" i="1" dirty="0">
                <a:latin typeface="Times New Roman" panose="02020603050405020304" pitchFamily="18" charset="0"/>
                <a:cs typeface="Times New Roman" panose="02020603050405020304" pitchFamily="18" charset="0"/>
              </a:rPr>
              <a:t>add solar power forecasts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771637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287</TotalTime>
  <Words>2204</Words>
  <Application>Microsoft Office PowerPoint</Application>
  <PresentationFormat>On-screen Show (4:3)</PresentationFormat>
  <Paragraphs>490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vt:lpstr>
      <vt:lpstr>Cambria Math</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UNC Charlotte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Somasundaram Essakiappan</dc:creator>
  <cp:lastModifiedBy>Mohamed Abuella</cp:lastModifiedBy>
  <cp:revision>103</cp:revision>
  <dcterms:created xsi:type="dcterms:W3CDTF">2018-06-08T19:03:35Z</dcterms:created>
  <dcterms:modified xsi:type="dcterms:W3CDTF">2019-08-03T02:16:22Z</dcterms:modified>
</cp:coreProperties>
</file>